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3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0B0EED0-7D78-469D-A71B-9C32A8B79C89}" type="datetimeFigureOut">
              <a:rPr kumimoji="1" lang="ja-JP" altLang="en-US" smtClean="0"/>
              <a:t>2014/4/23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6382780-CA2D-43B1-9AA4-C7A3A3496268}"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0EED0-7D78-469D-A71B-9C32A8B79C89}" type="datetimeFigureOut">
              <a:rPr kumimoji="1" lang="ja-JP" altLang="en-US" smtClean="0"/>
              <a:t>2014/4/23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382780-CA2D-43B1-9AA4-C7A3A3496268}"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86141" y="116632"/>
            <a:ext cx="8424936" cy="792087"/>
          </a:xfrm>
          <a:prstGeom prst="rect">
            <a:avLst/>
          </a:prstGeom>
          <a:solidFill>
            <a:srgbClr val="FFFF00"/>
          </a:solidFill>
          <a:ln w="38100">
            <a:noFill/>
          </a:ln>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S創英角ﾎﾟｯﾌﾟ体" panose="040B0A00000000000000" pitchFamily="50" charset="-128"/>
                <a:ea typeface="HGS創英角ﾎﾟｯﾌﾟ体" panose="040B0A00000000000000" pitchFamily="50" charset="-128"/>
              </a:rPr>
              <a:t>避難するルートの危険ポイントを知る</a:t>
            </a:r>
            <a:endParaRPr lang="ja-JP" alt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S創英角ﾎﾟｯﾌﾟ体" panose="040B0A00000000000000" pitchFamily="50" charset="-128"/>
              <a:ea typeface="HGS創英角ﾎﾟｯﾌﾟ体" panose="040B0A00000000000000" pitchFamily="50" charset="-128"/>
            </a:endParaRPr>
          </a:p>
        </p:txBody>
      </p:sp>
      <p:pic>
        <p:nvPicPr>
          <p:cNvPr id="18434" name="Picture 2" descr="C:\Users\小川　環\Desktop\会社12（4月～）\長崎１２\防災マップ\写真資料\0115防災マップ画像データ\Ｐ９\check_氾濫前_130117.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91679" y="1628800"/>
            <a:ext cx="6144684" cy="460851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サブタイトル 2"/>
          <p:cNvSpPr txBox="1">
            <a:spLocks/>
          </p:cNvSpPr>
          <p:nvPr/>
        </p:nvSpPr>
        <p:spPr>
          <a:xfrm>
            <a:off x="626118" y="1124744"/>
            <a:ext cx="8122345" cy="64807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000" dirty="0" smtClean="0">
                <a:solidFill>
                  <a:schemeClr val="tx1"/>
                </a:solidFill>
                <a:latin typeface="HG創英角ﾎﾟｯﾌﾟ体" panose="040B0A09000000000000" pitchFamily="49" charset="-128"/>
                <a:ea typeface="HG創英角ﾎﾟｯﾌﾟ体" panose="040B0A09000000000000" pitchFamily="49" charset="-128"/>
              </a:rPr>
              <a:t>大雨で避難するとき、この場所（</a:t>
            </a:r>
            <a:r>
              <a:rPr lang="en-US" altLang="ja-JP" sz="2000" b="1" dirty="0" smtClean="0">
                <a:solidFill>
                  <a:srgbClr val="C00000"/>
                </a:solidFill>
                <a:latin typeface="HG創英角ﾎﾟｯﾌﾟ体" panose="040B0A09000000000000" pitchFamily="49" charset="-128"/>
                <a:ea typeface="HG創英角ﾎﾟｯﾌﾟ体" panose="040B0A09000000000000" pitchFamily="49" charset="-128"/>
              </a:rPr>
              <a:t>×</a:t>
            </a:r>
            <a:r>
              <a:rPr lang="ja-JP" altLang="en-US" sz="2000" dirty="0" smtClean="0">
                <a:solidFill>
                  <a:schemeClr val="tx1"/>
                </a:solidFill>
                <a:latin typeface="HG創英角ﾎﾟｯﾌﾟ体" panose="040B0A09000000000000" pitchFamily="49" charset="-128"/>
                <a:ea typeface="HG創英角ﾎﾟｯﾌﾟ体" panose="040B0A09000000000000" pitchFamily="49" charset="-128"/>
              </a:rPr>
              <a:t>）で大変な事故がおこりました！</a:t>
            </a:r>
            <a:endParaRPr lang="ja-JP" altLang="en-US" sz="2000" dirty="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7" name="加算記号 6"/>
          <p:cNvSpPr/>
          <p:nvPr/>
        </p:nvSpPr>
        <p:spPr>
          <a:xfrm rot="2512415">
            <a:off x="3375917" y="4202903"/>
            <a:ext cx="576064" cy="520216"/>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220072" y="6278481"/>
            <a:ext cx="3088456" cy="246221"/>
          </a:xfrm>
          <a:prstGeom prst="rect">
            <a:avLst/>
          </a:prstGeom>
          <a:noFill/>
        </p:spPr>
        <p:txBody>
          <a:bodyPr wrap="square" rtlCol="0">
            <a:spAutoFit/>
          </a:bodyPr>
          <a:lstStyle/>
          <a:p>
            <a:pPr algn="ctr"/>
            <a:r>
              <a:rPr kumimoji="1" lang="ja-JP" altLang="en-US" sz="1000" dirty="0" smtClean="0"/>
              <a:t>（写真：気象災害画像データベース提供）</a:t>
            </a:r>
            <a:endParaRPr kumimoji="1" lang="ja-JP" altLang="en-US" sz="1000" dirty="0"/>
          </a:p>
        </p:txBody>
      </p:sp>
    </p:spTree>
    <p:extLst>
      <p:ext uri="{BB962C8B-B14F-4D97-AF65-F5344CB8AC3E}">
        <p14:creationId xmlns:p14="http://schemas.microsoft.com/office/powerpoint/2010/main" xmlns="" val="1933161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小川　環\Desktop\会社12（4月～）\長崎１２\防災マップ\写真資料\0115防災マップ画像データ\Ｐ９\check_氾濫後_130117.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7290" y="2513997"/>
            <a:ext cx="3773142" cy="282985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タイトル 1"/>
          <p:cNvSpPr txBox="1">
            <a:spLocks/>
          </p:cNvSpPr>
          <p:nvPr/>
        </p:nvSpPr>
        <p:spPr>
          <a:xfrm>
            <a:off x="486141" y="116632"/>
            <a:ext cx="8424936" cy="792087"/>
          </a:xfrm>
          <a:prstGeom prst="rect">
            <a:avLst/>
          </a:prstGeom>
          <a:solidFill>
            <a:srgbClr val="FFFF00"/>
          </a:solidFill>
          <a:ln w="38100">
            <a:noFill/>
          </a:ln>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S創英角ﾎﾟｯﾌﾟ体" panose="040B0A00000000000000" pitchFamily="50" charset="-128"/>
                <a:ea typeface="HGS創英角ﾎﾟｯﾌﾟ体" panose="040B0A00000000000000" pitchFamily="50" charset="-128"/>
              </a:rPr>
              <a:t>避難するルートの危険ポイントを知る</a:t>
            </a:r>
            <a:endParaRPr lang="ja-JP" alt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S創英角ﾎﾟｯﾌﾟ体" panose="040B0A00000000000000" pitchFamily="50" charset="-128"/>
              <a:ea typeface="HGS創英角ﾎﾟｯﾌﾟ体" panose="040B0A00000000000000" pitchFamily="50" charset="-128"/>
            </a:endParaRPr>
          </a:p>
        </p:txBody>
      </p:sp>
      <p:sp>
        <p:nvSpPr>
          <p:cNvPr id="6" name="サブタイトル 2"/>
          <p:cNvSpPr txBox="1">
            <a:spLocks/>
          </p:cNvSpPr>
          <p:nvPr/>
        </p:nvSpPr>
        <p:spPr>
          <a:xfrm>
            <a:off x="626118" y="1052736"/>
            <a:ext cx="8122345" cy="10081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000" dirty="0" smtClean="0">
                <a:solidFill>
                  <a:schemeClr val="tx1"/>
                </a:solidFill>
                <a:latin typeface="HG創英角ﾎﾟｯﾌﾟ体" panose="040B0A09000000000000" pitchFamily="49" charset="-128"/>
                <a:ea typeface="HG創英角ﾎﾟｯﾌﾟ体" panose="040B0A09000000000000" pitchFamily="49" charset="-128"/>
              </a:rPr>
              <a:t>晴れているとき見えていた水路が、</a:t>
            </a:r>
            <a:endParaRPr lang="en-US" altLang="ja-JP" sz="2000" dirty="0" smtClean="0">
              <a:solidFill>
                <a:schemeClr val="tx1"/>
              </a:solidFill>
              <a:latin typeface="HG創英角ﾎﾟｯﾌﾟ体" panose="040B0A09000000000000" pitchFamily="49" charset="-128"/>
              <a:ea typeface="HG創英角ﾎﾟｯﾌﾟ体" panose="040B0A09000000000000" pitchFamily="49" charset="-128"/>
            </a:endParaRPr>
          </a:p>
          <a:p>
            <a:r>
              <a:rPr lang="ja-JP" altLang="en-US" sz="2000" dirty="0" smtClean="0">
                <a:solidFill>
                  <a:schemeClr val="tx1"/>
                </a:solidFill>
                <a:latin typeface="HG創英角ﾎﾟｯﾌﾟ体" panose="040B0A09000000000000" pitchFamily="49" charset="-128"/>
                <a:ea typeface="HG創英角ﾎﾟｯﾌﾟ体" panose="040B0A09000000000000" pitchFamily="49" charset="-128"/>
              </a:rPr>
              <a:t>大雨のときには見えなくなっていました。</a:t>
            </a:r>
            <a:endParaRPr lang="ja-JP" altLang="en-US" sz="2000" dirty="0">
              <a:solidFill>
                <a:schemeClr val="tx1"/>
              </a:solidFill>
              <a:latin typeface="HG創英角ﾎﾟｯﾌﾟ体" panose="040B0A09000000000000" pitchFamily="49" charset="-128"/>
              <a:ea typeface="HG創英角ﾎﾟｯﾌﾟ体" panose="040B0A09000000000000" pitchFamily="49" charset="-128"/>
            </a:endParaRPr>
          </a:p>
        </p:txBody>
      </p:sp>
      <p:pic>
        <p:nvPicPr>
          <p:cNvPr id="7" name="Picture 2" descr="C:\Users\小川　環\Desktop\会社12（4月～）\長崎１２\防災マップ\写真資料\0115防災マップ画像データ\Ｐ９\check_氾濫前_13011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7992" y="2492896"/>
            <a:ext cx="3765976" cy="2824481"/>
          </a:xfrm>
          <a:prstGeom prst="rect">
            <a:avLst/>
          </a:prstGeom>
          <a:noFill/>
          <a:extLst>
            <a:ext uri="{909E8E84-426E-40DD-AFC4-6F175D3DCCD1}">
              <a14:hiddenFill xmlns:a14="http://schemas.microsoft.com/office/drawing/2010/main" xmlns="">
                <a:solidFill>
                  <a:srgbClr val="FFFFFF"/>
                </a:solidFill>
              </a14:hiddenFill>
            </a:ext>
          </a:extLst>
        </p:spPr>
      </p:pic>
      <p:sp>
        <p:nvSpPr>
          <p:cNvPr id="8" name="テキスト ボックス 7"/>
          <p:cNvSpPr txBox="1"/>
          <p:nvPr/>
        </p:nvSpPr>
        <p:spPr>
          <a:xfrm>
            <a:off x="486141" y="2152601"/>
            <a:ext cx="1440160" cy="307777"/>
          </a:xfrm>
          <a:prstGeom prst="rect">
            <a:avLst/>
          </a:prstGeom>
          <a:solidFill>
            <a:srgbClr val="00B0F0"/>
          </a:solidFill>
        </p:spPr>
        <p:txBody>
          <a:bodyPr wrap="square" rtlCol="0">
            <a:spAutoFit/>
          </a:bodyPr>
          <a:lstStyle/>
          <a:p>
            <a:r>
              <a:rPr kumimoji="1" lang="ja-JP" altLang="en-US" sz="1400" b="1" dirty="0" smtClean="0">
                <a:solidFill>
                  <a:schemeClr val="bg1"/>
                </a:solidFill>
              </a:rPr>
              <a:t>晴れているとき</a:t>
            </a:r>
            <a:endParaRPr kumimoji="1" lang="ja-JP" altLang="en-US" sz="1400" b="1" dirty="0">
              <a:solidFill>
                <a:schemeClr val="bg1"/>
              </a:solidFill>
            </a:endParaRPr>
          </a:p>
        </p:txBody>
      </p:sp>
      <p:sp>
        <p:nvSpPr>
          <p:cNvPr id="9" name="テキスト ボックス 8"/>
          <p:cNvSpPr txBox="1"/>
          <p:nvPr/>
        </p:nvSpPr>
        <p:spPr>
          <a:xfrm>
            <a:off x="4669242" y="2152601"/>
            <a:ext cx="1440160" cy="307777"/>
          </a:xfrm>
          <a:prstGeom prst="rect">
            <a:avLst/>
          </a:prstGeom>
          <a:solidFill>
            <a:srgbClr val="FF0000"/>
          </a:solidFill>
        </p:spPr>
        <p:txBody>
          <a:bodyPr wrap="square" rtlCol="0">
            <a:spAutoFit/>
          </a:bodyPr>
          <a:lstStyle/>
          <a:p>
            <a:r>
              <a:rPr kumimoji="1" lang="ja-JP" altLang="en-US" sz="1400" b="1" dirty="0" smtClean="0">
                <a:solidFill>
                  <a:schemeClr val="bg1"/>
                </a:solidFill>
              </a:rPr>
              <a:t>大雨のとき</a:t>
            </a:r>
            <a:endParaRPr kumimoji="1" lang="ja-JP" altLang="en-US" sz="1400" b="1" dirty="0">
              <a:solidFill>
                <a:schemeClr val="bg1"/>
              </a:solidFill>
            </a:endParaRPr>
          </a:p>
        </p:txBody>
      </p:sp>
      <p:sp>
        <p:nvSpPr>
          <p:cNvPr id="11" name="加算記号 10"/>
          <p:cNvSpPr/>
          <p:nvPr/>
        </p:nvSpPr>
        <p:spPr>
          <a:xfrm rot="2512415">
            <a:off x="5468129" y="3412914"/>
            <a:ext cx="999488" cy="984444"/>
          </a:xfrm>
          <a:prstGeom prst="mathPlu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サブタイトル 2"/>
          <p:cNvSpPr txBox="1">
            <a:spLocks/>
          </p:cNvSpPr>
          <p:nvPr/>
        </p:nvSpPr>
        <p:spPr>
          <a:xfrm>
            <a:off x="363311" y="5805264"/>
            <a:ext cx="8122345" cy="8640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000" dirty="0" smtClean="0">
                <a:solidFill>
                  <a:schemeClr val="tx1"/>
                </a:solidFill>
                <a:latin typeface="HG創英角ﾎﾟｯﾌﾟ体" panose="040B0A09000000000000" pitchFamily="49" charset="-128"/>
                <a:ea typeface="HG創英角ﾎﾟｯﾌﾟ体" panose="040B0A09000000000000" pitchFamily="49" charset="-128"/>
              </a:rPr>
              <a:t>そのため、大雨で避難している途中に、あやまって水路に落ちた人が死んでしまうという大変な事故がおきてしまいました。</a:t>
            </a:r>
            <a:endParaRPr lang="ja-JP" altLang="en-US" sz="2000" dirty="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10" name="テキスト ボックス 9"/>
          <p:cNvSpPr txBox="1"/>
          <p:nvPr/>
        </p:nvSpPr>
        <p:spPr>
          <a:xfrm>
            <a:off x="1580786" y="5395764"/>
            <a:ext cx="3088456" cy="246221"/>
          </a:xfrm>
          <a:prstGeom prst="rect">
            <a:avLst/>
          </a:prstGeom>
          <a:noFill/>
        </p:spPr>
        <p:txBody>
          <a:bodyPr wrap="square" rtlCol="0">
            <a:spAutoFit/>
          </a:bodyPr>
          <a:lstStyle/>
          <a:p>
            <a:pPr algn="ctr"/>
            <a:r>
              <a:rPr kumimoji="1" lang="ja-JP" altLang="en-US" sz="1000" dirty="0" smtClean="0"/>
              <a:t>（写真：気象災害画像データベース提供）</a:t>
            </a:r>
            <a:endParaRPr kumimoji="1" lang="ja-JP" altLang="en-US" sz="1000" dirty="0"/>
          </a:p>
        </p:txBody>
      </p:sp>
      <p:sp>
        <p:nvSpPr>
          <p:cNvPr id="13" name="テキスト ボックス 12"/>
          <p:cNvSpPr txBox="1"/>
          <p:nvPr/>
        </p:nvSpPr>
        <p:spPr>
          <a:xfrm>
            <a:off x="5148260" y="5395764"/>
            <a:ext cx="3565598" cy="246221"/>
          </a:xfrm>
          <a:prstGeom prst="rect">
            <a:avLst/>
          </a:prstGeom>
          <a:noFill/>
        </p:spPr>
        <p:txBody>
          <a:bodyPr wrap="square" rtlCol="0">
            <a:spAutoFit/>
          </a:bodyPr>
          <a:lstStyle/>
          <a:p>
            <a:pPr algn="ctr"/>
            <a:r>
              <a:rPr kumimoji="1" lang="ja-JP" altLang="en-US" sz="1000" dirty="0" smtClean="0"/>
              <a:t>（写真：気象災害画像データベース提供　</a:t>
            </a:r>
            <a:r>
              <a:rPr kumimoji="1" lang="en-US" altLang="ja-JP" sz="1000" dirty="0" smtClean="0"/>
              <a:t>※</a:t>
            </a:r>
            <a:r>
              <a:rPr kumimoji="1" lang="ja-JP" altLang="en-US" sz="1000" dirty="0" smtClean="0"/>
              <a:t>一部</a:t>
            </a:r>
            <a:r>
              <a:rPr kumimoji="1" lang="en-US" altLang="ja-JP" sz="1000" dirty="0" smtClean="0"/>
              <a:t>CG</a:t>
            </a:r>
            <a:r>
              <a:rPr kumimoji="1" lang="ja-JP" altLang="en-US" sz="1000" dirty="0" smtClean="0"/>
              <a:t>加工）</a:t>
            </a:r>
            <a:endParaRPr kumimoji="1" lang="ja-JP" altLang="en-US" sz="1000" dirty="0"/>
          </a:p>
        </p:txBody>
      </p:sp>
    </p:spTree>
    <p:extLst>
      <p:ext uri="{BB962C8B-B14F-4D97-AF65-F5344CB8AC3E}">
        <p14:creationId xmlns:p14="http://schemas.microsoft.com/office/powerpoint/2010/main" xmlns="" val="491154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86141" y="116632"/>
            <a:ext cx="8424936" cy="792087"/>
          </a:xfrm>
          <a:prstGeom prst="rect">
            <a:avLst/>
          </a:prstGeom>
          <a:solidFill>
            <a:srgbClr val="FFFF00"/>
          </a:solidFill>
          <a:ln w="38100">
            <a:noFill/>
          </a:ln>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S創英角ﾎﾟｯﾌﾟ体" panose="040B0A00000000000000" pitchFamily="50" charset="-128"/>
                <a:ea typeface="HGS創英角ﾎﾟｯﾌﾟ体" panose="040B0A00000000000000" pitchFamily="50" charset="-128"/>
              </a:rPr>
              <a:t>避難するルートの危険ポイントを知る</a:t>
            </a:r>
            <a:endParaRPr lang="ja-JP" alt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S創英角ﾎﾟｯﾌﾟ体" panose="040B0A00000000000000" pitchFamily="50" charset="-128"/>
              <a:ea typeface="HGS創英角ﾎﾟｯﾌﾟ体" panose="040B0A00000000000000" pitchFamily="50" charset="-128"/>
            </a:endParaRPr>
          </a:p>
        </p:txBody>
      </p:sp>
      <p:sp>
        <p:nvSpPr>
          <p:cNvPr id="5" name="サブタイトル 2"/>
          <p:cNvSpPr txBox="1">
            <a:spLocks/>
          </p:cNvSpPr>
          <p:nvPr/>
        </p:nvSpPr>
        <p:spPr>
          <a:xfrm>
            <a:off x="827584" y="1484784"/>
            <a:ext cx="7560840" cy="4104455"/>
          </a:xfrm>
          <a:prstGeom prst="rect">
            <a:avLst/>
          </a:prstGeom>
          <a:ln w="38100">
            <a:solidFill>
              <a:srgbClr val="FF000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4000" dirty="0" smtClean="0">
                <a:solidFill>
                  <a:schemeClr val="tx1"/>
                </a:solidFill>
                <a:effectLst>
                  <a:glow rad="139700">
                    <a:schemeClr val="accent1">
                      <a:satMod val="175000"/>
                      <a:alpha val="40000"/>
                    </a:schemeClr>
                  </a:glow>
                </a:effectLst>
                <a:latin typeface="HG創英角ﾎﾟｯﾌﾟ体" panose="040B0A09000000000000" pitchFamily="49" charset="-128"/>
                <a:ea typeface="HG創英角ﾎﾟｯﾌﾟ体" panose="040B0A09000000000000" pitchFamily="49" charset="-128"/>
              </a:rPr>
              <a:t>避難するときは、避難場所に行くルートの途中にある危険なポイントを前もって確認しておくことが大切です。</a:t>
            </a:r>
            <a:endParaRPr lang="ja-JP" altLang="en-US" sz="4000" dirty="0">
              <a:solidFill>
                <a:schemeClr val="tx1"/>
              </a:solidFill>
              <a:effectLst>
                <a:glow rad="139700">
                  <a:schemeClr val="accent1">
                    <a:satMod val="175000"/>
                    <a:alpha val="40000"/>
                  </a:schemeClr>
                </a:glow>
              </a:effectLst>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xmlns="" val="262295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Words>
  <Application>Microsoft Office PowerPoint</Application>
  <PresentationFormat>画面に合わせる (4:3)</PresentationFormat>
  <Paragraphs>13</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スライド 1</vt:lpstr>
      <vt:lpstr>スライド 2</vt:lpstr>
      <vt:lpstr>スライド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佐々木秀樹</dc:creator>
  <cp:lastModifiedBy>佐々木秀樹</cp:lastModifiedBy>
  <cp:revision>1</cp:revision>
  <dcterms:created xsi:type="dcterms:W3CDTF">2014-04-23T08:50:34Z</dcterms:created>
  <dcterms:modified xsi:type="dcterms:W3CDTF">2014-04-23T08:50:56Z</dcterms:modified>
</cp:coreProperties>
</file>