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3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BB80D9E-CAD0-4941-BFDB-A7A7BC9009FF}" type="datetimeFigureOut">
              <a:rPr kumimoji="1" lang="ja-JP" altLang="en-US" smtClean="0"/>
              <a:t>2014/4/23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D60AA96-1C49-4E74-9F0C-C7407E0A88D1}"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80D9E-CAD0-4941-BFDB-A7A7BC9009FF}" type="datetimeFigureOut">
              <a:rPr kumimoji="1" lang="ja-JP" altLang="en-US" smtClean="0"/>
              <a:t>2014/4/23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0AA96-1C49-4E74-9F0C-C7407E0A88D1}"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1002" y="929890"/>
            <a:ext cx="5537302" cy="4152977"/>
          </a:xfrm>
          <a:prstGeom prst="rect">
            <a:avLst/>
          </a:prstGeom>
        </p:spPr>
      </p:pic>
      <p:sp>
        <p:nvSpPr>
          <p:cNvPr id="7" name="サブタイトル 2"/>
          <p:cNvSpPr txBox="1">
            <a:spLocks/>
          </p:cNvSpPr>
          <p:nvPr/>
        </p:nvSpPr>
        <p:spPr>
          <a:xfrm>
            <a:off x="1027159" y="5921896"/>
            <a:ext cx="7632848"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800" dirty="0" smtClean="0">
                <a:solidFill>
                  <a:schemeClr val="tx1"/>
                </a:solidFill>
                <a:latin typeface="HG創英角ﾎﾟｯﾌﾟ体" panose="040B0A09000000000000" pitchFamily="49" charset="-128"/>
                <a:ea typeface="HG創英角ﾎﾟｯﾌﾟ体" panose="040B0A09000000000000" pitchFamily="49" charset="-128"/>
              </a:rPr>
              <a:t>釜石市内の小中学校では、全児童・生徒約</a:t>
            </a:r>
            <a:r>
              <a:rPr lang="en-US" altLang="ja-JP" sz="1800" dirty="0" smtClean="0">
                <a:solidFill>
                  <a:schemeClr val="tx1"/>
                </a:solidFill>
                <a:latin typeface="HG創英角ﾎﾟｯﾌﾟ体" panose="040B0A09000000000000" pitchFamily="49" charset="-128"/>
                <a:ea typeface="HG創英角ﾎﾟｯﾌﾟ体" panose="040B0A09000000000000" pitchFamily="49" charset="-128"/>
              </a:rPr>
              <a:t>3</a:t>
            </a:r>
            <a:r>
              <a:rPr lang="ja-JP" altLang="en-US" sz="1800" dirty="0" smtClean="0">
                <a:solidFill>
                  <a:schemeClr val="tx1"/>
                </a:solidFill>
                <a:latin typeface="HG創英角ﾎﾟｯﾌﾟ体" panose="040B0A09000000000000" pitchFamily="49" charset="-128"/>
                <a:ea typeface="HG創英角ﾎﾟｯﾌﾟ体" panose="040B0A09000000000000" pitchFamily="49" charset="-128"/>
              </a:rPr>
              <a:t>千人が地震の後、すぐに</a:t>
            </a:r>
            <a:r>
              <a:rPr lang="ja-JP" altLang="en-US" sz="1800" dirty="0">
                <a:solidFill>
                  <a:schemeClr val="tx1"/>
                </a:solidFill>
                <a:latin typeface="HG創英角ﾎﾟｯﾌﾟ体" panose="040B0A09000000000000" pitchFamily="49" charset="-128"/>
                <a:ea typeface="HG創英角ﾎﾟｯﾌﾟ体" panose="040B0A09000000000000" pitchFamily="49" charset="-128"/>
              </a:rPr>
              <a:t>高台</a:t>
            </a:r>
            <a:r>
              <a:rPr lang="ja-JP" altLang="en-US" sz="1800" dirty="0" smtClean="0">
                <a:solidFill>
                  <a:schemeClr val="tx1"/>
                </a:solidFill>
                <a:latin typeface="HG創英角ﾎﾟｯﾌﾟ体" panose="040B0A09000000000000" pitchFamily="49" charset="-128"/>
                <a:ea typeface="HG創英角ﾎﾟｯﾌﾟ体" panose="040B0A09000000000000" pitchFamily="49" charset="-128"/>
              </a:rPr>
              <a:t>へ避難。子供達の生存率は９９．８％。“釜石の奇跡”と呼ばれました。</a:t>
            </a:r>
            <a:endParaRPr lang="ja-JP" altLang="en-US" sz="1800"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8" name="タイトル 1"/>
          <p:cNvSpPr txBox="1">
            <a:spLocks/>
          </p:cNvSpPr>
          <p:nvPr/>
        </p:nvSpPr>
        <p:spPr>
          <a:xfrm>
            <a:off x="239946" y="48921"/>
            <a:ext cx="8604448" cy="880969"/>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latin typeface="HGS創英角ﾎﾟｯﾌﾟ体" panose="040B0A00000000000000" pitchFamily="50" charset="-128"/>
                <a:ea typeface="HGS創英角ﾎﾟｯﾌﾟ体" panose="040B0A00000000000000" pitchFamily="50" charset="-128"/>
              </a:rPr>
              <a:t>避難すること</a:t>
            </a:r>
            <a:r>
              <a:rPr lang="ja-JP" altLang="en-US" sz="3600" dirty="0" smtClean="0">
                <a:latin typeface="HGS創英角ﾎﾟｯﾌﾟ体" panose="040B0A00000000000000" pitchFamily="50" charset="-128"/>
                <a:ea typeface="HGS創英角ﾎﾟｯﾌﾟ体" panose="040B0A00000000000000" pitchFamily="50" charset="-128"/>
              </a:rPr>
              <a:t>で、いのちをまもる。</a:t>
            </a:r>
            <a:endParaRPr lang="en-US" altLang="ja-JP" sz="3600" dirty="0" smtClean="0">
              <a:latin typeface="HGS創英角ﾎﾟｯﾌﾟ体" panose="040B0A00000000000000" pitchFamily="50" charset="-128"/>
              <a:ea typeface="HGS創英角ﾎﾟｯﾌﾟ体" panose="040B0A00000000000000" pitchFamily="50" charset="-128"/>
            </a:endParaRPr>
          </a:p>
        </p:txBody>
      </p:sp>
      <p:sp>
        <p:nvSpPr>
          <p:cNvPr id="3" name="正方形/長方形 2"/>
          <p:cNvSpPr/>
          <p:nvPr/>
        </p:nvSpPr>
        <p:spPr>
          <a:xfrm>
            <a:off x="3511435" y="5410802"/>
            <a:ext cx="2664295" cy="369332"/>
          </a:xfrm>
          <a:prstGeom prst="rect">
            <a:avLst/>
          </a:prstGeom>
          <a:solidFill>
            <a:srgbClr val="FFFF00"/>
          </a:solidFill>
        </p:spPr>
        <p:txBody>
          <a:bodyPr wrap="square">
            <a:spAutoFit/>
          </a:bodyPr>
          <a:lstStyle/>
          <a:p>
            <a:pPr algn="ctr"/>
            <a:r>
              <a:rPr lang="ja-JP" altLang="en-US" dirty="0" smtClean="0">
                <a:latin typeface="HGS創英角ﾎﾟｯﾌﾟ体" panose="040B0A00000000000000" pitchFamily="50" charset="-128"/>
                <a:ea typeface="HGS創英角ﾎﾟｯﾌﾟ体" panose="040B0A00000000000000" pitchFamily="50" charset="-128"/>
              </a:rPr>
              <a:t>東日本大震災での例①</a:t>
            </a:r>
            <a:endParaRPr lang="ja-JP" altLang="en-US" dirty="0">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4836864" y="5082867"/>
            <a:ext cx="3088456" cy="246221"/>
          </a:xfrm>
          <a:prstGeom prst="rect">
            <a:avLst/>
          </a:prstGeom>
          <a:noFill/>
        </p:spPr>
        <p:txBody>
          <a:bodyPr wrap="square" rtlCol="0">
            <a:spAutoFit/>
          </a:bodyPr>
          <a:lstStyle/>
          <a:p>
            <a:pPr algn="ctr"/>
            <a:r>
              <a:rPr kumimoji="1" lang="ja-JP" altLang="en-US" sz="1000" dirty="0" smtClean="0"/>
              <a:t>（写真：釜石市立</a:t>
            </a:r>
            <a:r>
              <a:rPr lang="ja-JP" altLang="en-US" sz="1000" dirty="0" smtClean="0"/>
              <a:t>釜石東中学校</a:t>
            </a:r>
            <a:r>
              <a:rPr kumimoji="1" lang="ja-JP" altLang="en-US" sz="1000" dirty="0" smtClean="0"/>
              <a:t>提供）</a:t>
            </a:r>
            <a:endParaRPr kumimoji="1" lang="ja-JP" altLang="en-US" sz="1000" dirty="0"/>
          </a:p>
        </p:txBody>
      </p:sp>
    </p:spTree>
    <p:extLst>
      <p:ext uri="{BB962C8B-B14F-4D97-AF65-F5344CB8AC3E}">
        <p14:creationId xmlns:p14="http://schemas.microsoft.com/office/powerpoint/2010/main" xmlns="" val="2628614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4972" y="1052736"/>
            <a:ext cx="5685340" cy="4011920"/>
          </a:xfrm>
          <a:prstGeom prst="rect">
            <a:avLst/>
          </a:prstGeom>
          <a:noFill/>
          <a:ln>
            <a:noFill/>
          </a:ln>
          <a:effectLst/>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8" name="サブタイトル 2"/>
          <p:cNvSpPr txBox="1">
            <a:spLocks/>
          </p:cNvSpPr>
          <p:nvPr/>
        </p:nvSpPr>
        <p:spPr>
          <a:xfrm>
            <a:off x="721218" y="5949280"/>
            <a:ext cx="7776864" cy="792086"/>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800" dirty="0" smtClean="0">
                <a:solidFill>
                  <a:schemeClr val="tx1"/>
                </a:solidFill>
                <a:latin typeface="HG創英角ﾎﾟｯﾌﾟ体" panose="040B0A09000000000000" pitchFamily="49" charset="-128"/>
                <a:ea typeface="HG創英角ﾎﾟｯﾌﾟ体" panose="040B0A09000000000000" pitchFamily="49" charset="-128"/>
              </a:rPr>
              <a:t>釜石市の鵜住居地区では、地震がおこった後、津波がくることを考えて小中学生や住民がより高い所へ自主的に逃げて、身の安全を守ることができました。</a:t>
            </a:r>
            <a:endParaRPr lang="ja-JP" altLang="en-US" sz="1800"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6" name="タイトル 1"/>
          <p:cNvSpPr txBox="1">
            <a:spLocks/>
          </p:cNvSpPr>
          <p:nvPr/>
        </p:nvSpPr>
        <p:spPr>
          <a:xfrm>
            <a:off x="239946" y="48921"/>
            <a:ext cx="8604448" cy="880969"/>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latin typeface="HGS創英角ﾎﾟｯﾌﾟ体" panose="040B0A00000000000000" pitchFamily="50" charset="-128"/>
                <a:ea typeface="HGS創英角ﾎﾟｯﾌﾟ体" panose="040B0A00000000000000" pitchFamily="50" charset="-128"/>
              </a:rPr>
              <a:t>避難すること</a:t>
            </a:r>
            <a:r>
              <a:rPr lang="ja-JP" altLang="en-US" sz="3600" dirty="0" smtClean="0">
                <a:latin typeface="HGS創英角ﾎﾟｯﾌﾟ体" panose="040B0A00000000000000" pitchFamily="50" charset="-128"/>
                <a:ea typeface="HGS創英角ﾎﾟｯﾌﾟ体" panose="040B0A00000000000000" pitchFamily="50" charset="-128"/>
              </a:rPr>
              <a:t>で、いのちをまもる。</a:t>
            </a:r>
            <a:endParaRPr lang="en-US" altLang="ja-JP" sz="3600" dirty="0" smtClean="0">
              <a:latin typeface="HGS創英角ﾎﾟｯﾌﾟ体" panose="040B0A00000000000000" pitchFamily="50" charset="-128"/>
              <a:ea typeface="HGS創英角ﾎﾟｯﾌﾟ体" panose="040B0A00000000000000" pitchFamily="50" charset="-128"/>
            </a:endParaRPr>
          </a:p>
        </p:txBody>
      </p:sp>
      <p:sp>
        <p:nvSpPr>
          <p:cNvPr id="9" name="正方形/長方形 8"/>
          <p:cNvSpPr/>
          <p:nvPr/>
        </p:nvSpPr>
        <p:spPr>
          <a:xfrm>
            <a:off x="3511435" y="5410802"/>
            <a:ext cx="2664295" cy="369332"/>
          </a:xfrm>
          <a:prstGeom prst="rect">
            <a:avLst/>
          </a:prstGeom>
          <a:solidFill>
            <a:srgbClr val="FFFF00"/>
          </a:solidFill>
        </p:spPr>
        <p:txBody>
          <a:bodyPr wrap="square">
            <a:spAutoFit/>
          </a:bodyPr>
          <a:lstStyle/>
          <a:p>
            <a:pPr algn="ctr"/>
            <a:r>
              <a:rPr lang="ja-JP" altLang="en-US" dirty="0" smtClean="0">
                <a:latin typeface="HGS創英角ﾎﾟｯﾌﾟ体" panose="040B0A00000000000000" pitchFamily="50" charset="-128"/>
                <a:ea typeface="HGS創英角ﾎﾟｯﾌﾟ体" panose="040B0A00000000000000" pitchFamily="50" charset="-128"/>
              </a:rPr>
              <a:t>東日本大震災での例②</a:t>
            </a:r>
            <a:endParaRPr lang="ja-JP" altLang="en-US" dirty="0">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4843582" y="5091810"/>
            <a:ext cx="3088456" cy="246221"/>
          </a:xfrm>
          <a:prstGeom prst="rect">
            <a:avLst/>
          </a:prstGeom>
          <a:noFill/>
        </p:spPr>
        <p:txBody>
          <a:bodyPr wrap="square" rtlCol="0">
            <a:spAutoFit/>
          </a:bodyPr>
          <a:lstStyle/>
          <a:p>
            <a:pPr algn="ctr"/>
            <a:r>
              <a:rPr kumimoji="1" lang="ja-JP" altLang="en-US" sz="1000" dirty="0" smtClean="0"/>
              <a:t>（</a:t>
            </a:r>
            <a:r>
              <a:rPr kumimoji="1" lang="ja-JP" altLang="en-US" sz="1000" smtClean="0"/>
              <a:t>写真：群馬大学片田</a:t>
            </a:r>
            <a:r>
              <a:rPr kumimoji="1" lang="ja-JP" altLang="en-US" sz="1000" dirty="0" smtClean="0"/>
              <a:t>研究室提供）</a:t>
            </a:r>
            <a:endParaRPr kumimoji="1" lang="ja-JP" altLang="en-US" sz="1000" dirty="0"/>
          </a:p>
        </p:txBody>
      </p:sp>
    </p:spTree>
    <p:extLst>
      <p:ext uri="{BB962C8B-B14F-4D97-AF65-F5344CB8AC3E}">
        <p14:creationId xmlns:p14="http://schemas.microsoft.com/office/powerpoint/2010/main" xmlns="" val="3733429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小川　環\Desktop\会社12（4月～）\長崎１２\防災マップ\写真資料\0115防災マップ画像データ\Ｐ７\Ｐ７－②.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916832"/>
            <a:ext cx="4022519" cy="26642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サブタイトル 2"/>
          <p:cNvSpPr txBox="1">
            <a:spLocks/>
          </p:cNvSpPr>
          <p:nvPr/>
        </p:nvSpPr>
        <p:spPr>
          <a:xfrm>
            <a:off x="539552" y="5556912"/>
            <a:ext cx="7848871" cy="1080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800" dirty="0" smtClean="0">
                <a:solidFill>
                  <a:schemeClr val="tx1"/>
                </a:solidFill>
                <a:latin typeface="HG創英角ﾎﾟｯﾌﾟ体" panose="040B0A09000000000000" pitchFamily="49" charset="-128"/>
                <a:ea typeface="HG創英角ﾎﾟｯﾌﾟ体" panose="040B0A09000000000000" pitchFamily="49" charset="-128"/>
              </a:rPr>
              <a:t>熊本県の阿蘇地区では、大雨のために山がくずれて家がこわれて死んだ人がいたなか、防災情報などを参考に、山の斜面がくずれるかもしれないと考えて、すすんで避難し、助かった人がいました。</a:t>
            </a:r>
            <a:endParaRPr lang="ja-JP" altLang="en-US" sz="1800" dirty="0">
              <a:solidFill>
                <a:schemeClr val="tx1"/>
              </a:solidFill>
              <a:latin typeface="HG創英角ﾎﾟｯﾌﾟ体" panose="040B0A09000000000000" pitchFamily="49" charset="-128"/>
              <a:ea typeface="HG創英角ﾎﾟｯﾌﾟ体" panose="040B0A09000000000000" pitchFamily="49" charset="-128"/>
            </a:endParaRPr>
          </a:p>
        </p:txBody>
      </p:sp>
      <p:pic>
        <p:nvPicPr>
          <p:cNvPr id="12291" name="Picture 3" descr="C:\Users\小川　環\Desktop\会社12（4月～）\長崎１２\防災マップ\写真資料\0115防災マップ画像データ\Ｐ７\Ｐ７－①.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3675" y="923960"/>
            <a:ext cx="2434669" cy="36743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タイトル 1"/>
          <p:cNvSpPr txBox="1">
            <a:spLocks/>
          </p:cNvSpPr>
          <p:nvPr/>
        </p:nvSpPr>
        <p:spPr>
          <a:xfrm>
            <a:off x="239946" y="48921"/>
            <a:ext cx="8604448" cy="880969"/>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latin typeface="HGS創英角ﾎﾟｯﾌﾟ体" panose="040B0A00000000000000" pitchFamily="50" charset="-128"/>
                <a:ea typeface="HGS創英角ﾎﾟｯﾌﾟ体" panose="040B0A00000000000000" pitchFamily="50" charset="-128"/>
              </a:rPr>
              <a:t>避難すること</a:t>
            </a:r>
            <a:r>
              <a:rPr lang="ja-JP" altLang="en-US" sz="3600" dirty="0" smtClean="0">
                <a:latin typeface="HGS創英角ﾎﾟｯﾌﾟ体" panose="040B0A00000000000000" pitchFamily="50" charset="-128"/>
                <a:ea typeface="HGS創英角ﾎﾟｯﾌﾟ体" panose="040B0A00000000000000" pitchFamily="50" charset="-128"/>
              </a:rPr>
              <a:t>で、いのちをまもる。</a:t>
            </a:r>
            <a:endParaRPr lang="en-US" altLang="ja-JP" sz="3600" dirty="0" smtClean="0">
              <a:latin typeface="HGS創英角ﾎﾟｯﾌﾟ体" panose="040B0A00000000000000" pitchFamily="50" charset="-128"/>
              <a:ea typeface="HGS創英角ﾎﾟｯﾌﾟ体" panose="040B0A00000000000000" pitchFamily="50" charset="-128"/>
            </a:endParaRPr>
          </a:p>
        </p:txBody>
      </p:sp>
      <p:sp>
        <p:nvSpPr>
          <p:cNvPr id="9" name="正方形/長方形 8"/>
          <p:cNvSpPr/>
          <p:nvPr/>
        </p:nvSpPr>
        <p:spPr>
          <a:xfrm>
            <a:off x="2483768" y="4941168"/>
            <a:ext cx="4248472" cy="369332"/>
          </a:xfrm>
          <a:prstGeom prst="rect">
            <a:avLst/>
          </a:prstGeom>
          <a:solidFill>
            <a:srgbClr val="FFFF00"/>
          </a:solidFill>
        </p:spPr>
        <p:txBody>
          <a:bodyPr wrap="square">
            <a:spAutoFit/>
          </a:bodyPr>
          <a:lstStyle/>
          <a:p>
            <a:pPr algn="ctr"/>
            <a:r>
              <a:rPr lang="ja-JP" altLang="en-US" dirty="0" smtClean="0">
                <a:latin typeface="HGS創英角ﾎﾟｯﾌﾟ体" panose="040B0A00000000000000" pitchFamily="50" charset="-128"/>
                <a:ea typeface="HGS創英角ﾎﾟｯﾌﾟ体" panose="040B0A00000000000000" pitchFamily="50" charset="-128"/>
              </a:rPr>
              <a:t>平成</a:t>
            </a:r>
            <a:r>
              <a:rPr lang="en-US" altLang="ja-JP" dirty="0" smtClean="0">
                <a:latin typeface="HGS創英角ﾎﾟｯﾌﾟ体" panose="040B0A00000000000000" pitchFamily="50" charset="-128"/>
                <a:ea typeface="HGS創英角ﾎﾟｯﾌﾟ体" panose="040B0A00000000000000" pitchFamily="50" charset="-128"/>
              </a:rPr>
              <a:t>24</a:t>
            </a:r>
            <a:r>
              <a:rPr lang="ja-JP" altLang="en-US" dirty="0" smtClean="0">
                <a:latin typeface="HGS創英角ﾎﾟｯﾌﾟ体" panose="040B0A00000000000000" pitchFamily="50" charset="-128"/>
                <a:ea typeface="HGS創英角ﾎﾟｯﾌﾟ体" panose="040B0A00000000000000" pitchFamily="50" charset="-128"/>
              </a:rPr>
              <a:t>年</a:t>
            </a:r>
            <a:r>
              <a:rPr lang="en-US" altLang="ja-JP" dirty="0" smtClean="0">
                <a:latin typeface="HGS創英角ﾎﾟｯﾌﾟ体" panose="040B0A00000000000000" pitchFamily="50" charset="-128"/>
                <a:ea typeface="HGS創英角ﾎﾟｯﾌﾟ体" panose="040B0A00000000000000" pitchFamily="50" charset="-128"/>
              </a:rPr>
              <a:t>7</a:t>
            </a:r>
            <a:r>
              <a:rPr lang="ja-JP" altLang="en-US" dirty="0" smtClean="0">
                <a:latin typeface="HGS創英角ﾎﾟｯﾌﾟ体" panose="040B0A00000000000000" pitchFamily="50" charset="-128"/>
                <a:ea typeface="HGS創英角ﾎﾟｯﾌﾟ体" panose="040B0A00000000000000" pitchFamily="50" charset="-128"/>
              </a:rPr>
              <a:t>月九州北部豪雨災害での例</a:t>
            </a:r>
            <a:endParaRPr lang="ja-JP" altLang="en-US" dirty="0">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2987824" y="4581128"/>
            <a:ext cx="1980219" cy="246221"/>
          </a:xfrm>
          <a:prstGeom prst="rect">
            <a:avLst/>
          </a:prstGeom>
          <a:noFill/>
        </p:spPr>
        <p:txBody>
          <a:bodyPr wrap="square" rtlCol="0">
            <a:spAutoFit/>
          </a:bodyPr>
          <a:lstStyle/>
          <a:p>
            <a:pPr algn="ctr"/>
            <a:r>
              <a:rPr kumimoji="1" lang="ja-JP" altLang="en-US" sz="1000" dirty="0" smtClean="0"/>
              <a:t>（写真：阿蘇市役所提供）</a:t>
            </a:r>
            <a:endParaRPr kumimoji="1" lang="ja-JP" altLang="en-US" sz="1000" dirty="0"/>
          </a:p>
        </p:txBody>
      </p:sp>
      <p:sp>
        <p:nvSpPr>
          <p:cNvPr id="10" name="テキスト ボックス 9"/>
          <p:cNvSpPr txBox="1"/>
          <p:nvPr/>
        </p:nvSpPr>
        <p:spPr>
          <a:xfrm>
            <a:off x="6012160" y="4598334"/>
            <a:ext cx="1980219" cy="246221"/>
          </a:xfrm>
          <a:prstGeom prst="rect">
            <a:avLst/>
          </a:prstGeom>
          <a:noFill/>
        </p:spPr>
        <p:txBody>
          <a:bodyPr wrap="square" rtlCol="0">
            <a:spAutoFit/>
          </a:bodyPr>
          <a:lstStyle/>
          <a:p>
            <a:pPr algn="ctr"/>
            <a:r>
              <a:rPr kumimoji="1" lang="ja-JP" altLang="en-US" sz="1000" dirty="0" smtClean="0"/>
              <a:t>（写真：阿蘇市役所提供）</a:t>
            </a:r>
            <a:endParaRPr kumimoji="1" lang="ja-JP" altLang="en-US" sz="1000" dirty="0"/>
          </a:p>
        </p:txBody>
      </p:sp>
    </p:spTree>
    <p:extLst>
      <p:ext uri="{BB962C8B-B14F-4D97-AF65-F5344CB8AC3E}">
        <p14:creationId xmlns:p14="http://schemas.microsoft.com/office/powerpoint/2010/main" xmlns="" val="3685945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Words>
  <Application>Microsoft Office PowerPoint</Application>
  <PresentationFormat>画面に合わせる (4:3)</PresentationFormat>
  <Paragraphs>13</Paragraphs>
  <Slides>3</Slides>
  <Notes>0</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スライド 1</vt:lpstr>
      <vt:lpstr>スライド 2</vt:lpstr>
      <vt:lpstr>スライド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佐々木秀樹</dc:creator>
  <cp:lastModifiedBy>佐々木秀樹</cp:lastModifiedBy>
  <cp:revision>1</cp:revision>
  <dcterms:created xsi:type="dcterms:W3CDTF">2014-04-23T08:39:00Z</dcterms:created>
  <dcterms:modified xsi:type="dcterms:W3CDTF">2014-04-23T08:39:29Z</dcterms:modified>
</cp:coreProperties>
</file>