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sldIdLst>
    <p:sldId id="257" r:id="rId2"/>
  </p:sldIdLst>
  <p:sldSz cx="7556500" cy="10693400"/>
  <p:notesSz cx="6807200" cy="9939338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8" userDrawn="1">
          <p15:clr>
            <a:srgbClr val="A4A3A4"/>
          </p15:clr>
        </p15:guide>
        <p15:guide id="2" pos="23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00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5803" autoAdjust="0"/>
  </p:normalViewPr>
  <p:slideViewPr>
    <p:cSldViewPr>
      <p:cViewPr>
        <p:scale>
          <a:sx n="100" d="100"/>
          <a:sy n="100" d="100"/>
        </p:scale>
        <p:origin x="2334" y="-870"/>
      </p:cViewPr>
      <p:guideLst>
        <p:guide orient="horz" pos="2888"/>
        <p:guide pos="23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6038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6F62FD-5C9A-437F-B3B4-43FEE9C8CB9A}" type="datetimeFigureOut">
              <a:rPr kumimoji="1" lang="ja-JP" altLang="en-US" smtClean="0"/>
              <a:t>2026/10/7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217738" y="1243013"/>
            <a:ext cx="2371725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1038" y="4783138"/>
            <a:ext cx="5445125" cy="39131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40863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6038" y="9440863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8CDABD-5D63-41C1-A0CA-31C241578C8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679992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10/7/2026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10/7/2026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10/7/2026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10/7/2026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10/7/2026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8142" y="427736"/>
            <a:ext cx="6806565" cy="17109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10/7/2026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9647DF-6557-5335-FC04-D518BEF84A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>
            <a:extLst>
              <a:ext uri="{FF2B5EF4-FFF2-40B4-BE49-F238E27FC236}">
                <a16:creationId xmlns:a16="http://schemas.microsoft.com/office/drawing/2014/main" id="{A97F42FD-4B1C-C1C0-CC2C-45EC20B37B49}"/>
              </a:ext>
            </a:extLst>
          </p:cNvPr>
          <p:cNvSpPr txBox="1"/>
          <p:nvPr/>
        </p:nvSpPr>
        <p:spPr>
          <a:xfrm>
            <a:off x="144205" y="1049659"/>
            <a:ext cx="7250521" cy="89521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vert="horz" wrap="square" lIns="0" tIns="108000" rIns="0" bIns="108000" rtlCol="0" anchor="ctr">
            <a:spAutoFit/>
          </a:bodyPr>
          <a:lstStyle/>
          <a:p>
            <a:pPr marL="1270" algn="ctr">
              <a:lnSpc>
                <a:spcPct val="100000"/>
              </a:lnSpc>
            </a:pPr>
            <a:r>
              <a:rPr lang="ja-JP" altLang="en-US" sz="2400" b="1" dirty="0">
                <a:latin typeface="UD デジタル 教科書体 N" panose="02020400000000000000" pitchFamily="17" charset="-128"/>
                <a:ea typeface="UD デジタル 教科書体 N" panose="02020400000000000000" pitchFamily="17" charset="-128"/>
                <a:cs typeface="メイリオ"/>
              </a:rPr>
              <a:t>大淀川水系河川整備計画（変更原案）</a:t>
            </a:r>
            <a:endParaRPr lang="en-US" altLang="ja-JP" sz="2400" b="1" dirty="0">
              <a:latin typeface="UD デジタル 教科書体 N" panose="02020400000000000000" pitchFamily="17" charset="-128"/>
              <a:ea typeface="UD デジタル 教科書体 N" panose="02020400000000000000" pitchFamily="17" charset="-128"/>
              <a:cs typeface="メイリオ"/>
            </a:endParaRPr>
          </a:p>
          <a:p>
            <a:pPr marL="1270" algn="ctr">
              <a:lnSpc>
                <a:spcPct val="100000"/>
              </a:lnSpc>
            </a:pPr>
            <a:r>
              <a:rPr lang="ja-JP" altLang="en-US" sz="2000" b="1" dirty="0">
                <a:latin typeface="UD デジタル 教科書体 N" panose="02020400000000000000" pitchFamily="17" charset="-128"/>
                <a:ea typeface="UD デジタル 教科書体 N" panose="02020400000000000000" pitchFamily="17" charset="-128"/>
                <a:cs typeface="メイリオ"/>
              </a:rPr>
              <a:t>に対するご意見・アンケート 記入用紙</a:t>
            </a:r>
            <a:endParaRPr sz="2000" dirty="0">
              <a:latin typeface="UD デジタル 教科書体 N" panose="02020400000000000000" pitchFamily="17" charset="-128"/>
              <a:ea typeface="UD デジタル 教科書体 N" panose="02020400000000000000" pitchFamily="17" charset="-128"/>
              <a:cs typeface="メイリオ"/>
            </a:endParaRPr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id="{DEB82C2C-EE6F-D0DE-087C-8AC97B96F3CC}"/>
              </a:ext>
            </a:extLst>
          </p:cNvPr>
          <p:cNvSpPr txBox="1"/>
          <p:nvPr/>
        </p:nvSpPr>
        <p:spPr>
          <a:xfrm>
            <a:off x="702563" y="9765332"/>
            <a:ext cx="6148800" cy="534368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vert="horz" wrap="square" lIns="0" tIns="36000" rIns="0" bIns="36000" rtlCol="0">
            <a:spAutoFit/>
          </a:bodyPr>
          <a:lstStyle/>
          <a:p>
            <a:pPr marL="1270" algn="ctr">
              <a:lnSpc>
                <a:spcPct val="100000"/>
              </a:lnSpc>
              <a:spcBef>
                <a:spcPts val="170"/>
              </a:spcBef>
              <a:tabLst>
                <a:tab pos="1071245" algn="l"/>
                <a:tab pos="2497455" algn="l"/>
                <a:tab pos="4280535" algn="l"/>
              </a:tabLst>
            </a:pPr>
            <a:r>
              <a:rPr lang="zh-TW" altLang="en-US" sz="1400" dirty="0">
                <a:latin typeface="UD デジタル 教科書体 N" panose="02020400000000000000" pitchFamily="17" charset="-128"/>
                <a:ea typeface="UD デジタル 教科書体 N" panose="02020400000000000000" pitchFamily="17" charset="-128"/>
                <a:cs typeface="メイリオ"/>
              </a:rPr>
              <a:t>国土交通省　九州地方整備局　宮崎河川国道事務所　流域治水課</a:t>
            </a:r>
            <a:endParaRPr sz="1400" dirty="0">
              <a:latin typeface="UD デジタル 教科書体 N" panose="02020400000000000000" pitchFamily="17" charset="-128"/>
              <a:ea typeface="UD デジタル 教科書体 N" panose="02020400000000000000" pitchFamily="17" charset="-128"/>
              <a:cs typeface="メイリオ"/>
            </a:endParaRPr>
          </a:p>
          <a:p>
            <a:pPr marR="2540" algn="ctr">
              <a:lnSpc>
                <a:spcPct val="100000"/>
              </a:lnSpc>
              <a:spcBef>
                <a:spcPts val="590"/>
              </a:spcBef>
              <a:tabLst>
                <a:tab pos="3478529" algn="l"/>
              </a:tabLst>
            </a:pPr>
            <a:r>
              <a:rPr lang="en-US" sz="1100" spc="-10" dirty="0">
                <a:latin typeface="UD デジタル 教科書体 N" panose="02020400000000000000" pitchFamily="17" charset="-128"/>
                <a:ea typeface="UD デジタル 教科書体 N" panose="02020400000000000000" pitchFamily="17" charset="-128"/>
                <a:cs typeface="メイリオ"/>
              </a:rPr>
              <a:t>TEL：0985-24-8505（</a:t>
            </a:r>
            <a:r>
              <a:rPr lang="ja-JP" altLang="en-US" sz="1100" spc="-10" dirty="0">
                <a:latin typeface="UD デジタル 教科書体 N" panose="02020400000000000000" pitchFamily="17" charset="-128"/>
                <a:ea typeface="UD デジタル 教科書体 N" panose="02020400000000000000" pitchFamily="17" charset="-128"/>
                <a:cs typeface="メイリオ"/>
              </a:rPr>
              <a:t>代表）　　　　</a:t>
            </a:r>
            <a:r>
              <a:rPr lang="en-US" sz="1100" spc="-10" dirty="0">
                <a:latin typeface="UD デジタル 教科書体 N" panose="02020400000000000000" pitchFamily="17" charset="-128"/>
                <a:ea typeface="UD デジタル 教科書体 N" panose="02020400000000000000" pitchFamily="17" charset="-128"/>
                <a:cs typeface="メイリオ"/>
              </a:rPr>
              <a:t>FAX：0985-24-8506</a:t>
            </a:r>
            <a:r>
              <a:rPr lang="ja-JP" altLang="en-US" sz="1100" spc="-10" dirty="0">
                <a:latin typeface="UD デジタル 教科書体 N" panose="02020400000000000000" pitchFamily="17" charset="-128"/>
                <a:ea typeface="UD デジタル 教科書体 N" panose="02020400000000000000" pitchFamily="17" charset="-128"/>
                <a:cs typeface="メイリオ"/>
              </a:rPr>
              <a:t>　</a:t>
            </a:r>
            <a:endParaRPr sz="1100" dirty="0">
              <a:latin typeface="UD デジタル 教科書体 N" panose="02020400000000000000" pitchFamily="17" charset="-128"/>
              <a:ea typeface="UD デジタル 教科書体 N" panose="02020400000000000000" pitchFamily="17" charset="-128"/>
              <a:cs typeface="メイリオ"/>
            </a:endParaRPr>
          </a:p>
        </p:txBody>
      </p:sp>
      <p:sp>
        <p:nvSpPr>
          <p:cNvPr id="16" name="object 6">
            <a:extLst>
              <a:ext uri="{FF2B5EF4-FFF2-40B4-BE49-F238E27FC236}">
                <a16:creationId xmlns:a16="http://schemas.microsoft.com/office/drawing/2014/main" id="{0DFD6091-4F0D-C818-7748-D297EA6D243C}"/>
              </a:ext>
            </a:extLst>
          </p:cNvPr>
          <p:cNvSpPr txBox="1"/>
          <p:nvPr/>
        </p:nvSpPr>
        <p:spPr>
          <a:xfrm>
            <a:off x="397921" y="2274342"/>
            <a:ext cx="5772838" cy="772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150" marR="5080" indent="-171450" algn="just">
              <a:lnSpc>
                <a:spcPct val="138000"/>
              </a:lnSpc>
              <a:buFont typeface="Wingdings" panose="05000000000000000000" pitchFamily="2" charset="2"/>
              <a:buChar char="Ø"/>
            </a:pPr>
            <a:r>
              <a:rPr lang="ja-JP" altLang="en-US" sz="1100" b="1" spc="-15" dirty="0">
                <a:latin typeface="UD デジタル 教科書体 N" panose="02020400000000000000" pitchFamily="17" charset="-128"/>
                <a:ea typeface="UD デジタル 教科書体 N" panose="02020400000000000000" pitchFamily="17" charset="-128"/>
                <a:cs typeface="メイリオ"/>
              </a:rPr>
              <a:t>本用紙にご意見等をご記入のうえ、最寄りの公共施設等に設置しております「意見箱」へご投函いただくか、宮崎河川国道事務所宛てに</a:t>
            </a:r>
            <a:r>
              <a:rPr lang="en-US" altLang="ja-JP" sz="1100" b="1" spc="-15" dirty="0">
                <a:latin typeface="UD デジタル 教科書体 N" panose="02020400000000000000" pitchFamily="17" charset="-128"/>
                <a:ea typeface="UD デジタル 教科書体 N" panose="02020400000000000000" pitchFamily="17" charset="-128"/>
                <a:cs typeface="メイリオ"/>
              </a:rPr>
              <a:t>FAX</a:t>
            </a:r>
            <a:r>
              <a:rPr lang="ja-JP" altLang="en-US" sz="1100" b="1" spc="-15" dirty="0">
                <a:latin typeface="UD デジタル 教科書体 N" panose="02020400000000000000" pitchFamily="17" charset="-128"/>
                <a:ea typeface="UD デジタル 教科書体 N" panose="02020400000000000000" pitchFamily="17" charset="-128"/>
                <a:cs typeface="メイリオ"/>
              </a:rPr>
              <a:t>等にてお送りください。</a:t>
            </a:r>
            <a:endParaRPr lang="en-US" altLang="ja-JP" sz="1100" b="1" spc="-15" dirty="0">
              <a:latin typeface="UD デジタル 教科書体 N" panose="02020400000000000000" pitchFamily="17" charset="-128"/>
              <a:ea typeface="UD デジタル 教科書体 N" panose="02020400000000000000" pitchFamily="17" charset="-128"/>
              <a:cs typeface="メイリオ"/>
            </a:endParaRPr>
          </a:p>
          <a:p>
            <a:pPr marL="184150" marR="5080" indent="-171450" algn="just">
              <a:lnSpc>
                <a:spcPct val="138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ja-JP" altLang="en-US" sz="1100" b="1" spc="-15" dirty="0">
                <a:latin typeface="UD デジタル 教科書体 N" panose="02020400000000000000" pitchFamily="17" charset="-128"/>
                <a:ea typeface="UD デジタル 教科書体 N" panose="02020400000000000000" pitchFamily="17" charset="-128"/>
                <a:cs typeface="メイリオ"/>
              </a:rPr>
              <a:t>また、ご意見フォームからの提出も可能です。</a:t>
            </a:r>
            <a:endParaRPr lang="en-US" altLang="ja-JP" sz="1100" b="1" spc="-15" dirty="0">
              <a:latin typeface="UD デジタル 教科書体 N" panose="02020400000000000000" pitchFamily="17" charset="-128"/>
              <a:ea typeface="UD デジタル 教科書体 N" panose="02020400000000000000" pitchFamily="17" charset="-128"/>
              <a:cs typeface="メイリオ"/>
            </a:endParaRPr>
          </a:p>
        </p:txBody>
      </p:sp>
      <p:graphicFrame>
        <p:nvGraphicFramePr>
          <p:cNvPr id="22" name="object 2">
            <a:extLst>
              <a:ext uri="{FF2B5EF4-FFF2-40B4-BE49-F238E27FC236}">
                <a16:creationId xmlns:a16="http://schemas.microsoft.com/office/drawing/2014/main" id="{7F73D1C9-7874-8CE7-26EA-7F7DFBEE4C8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056825"/>
              </p:ext>
            </p:extLst>
          </p:nvPr>
        </p:nvGraphicFramePr>
        <p:xfrm>
          <a:off x="343216" y="3513371"/>
          <a:ext cx="6852501" cy="373832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9763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97634">
                  <a:extLst>
                    <a:ext uri="{9D8B030D-6E8A-4147-A177-3AD203B41FA5}">
                      <a16:colId xmlns:a16="http://schemas.microsoft.com/office/drawing/2014/main" val="283272794"/>
                    </a:ext>
                  </a:extLst>
                </a:gridCol>
                <a:gridCol w="52572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25774">
                <a:tc gridSpan="2">
                  <a:txBody>
                    <a:bodyPr/>
                    <a:lstStyle/>
                    <a:p>
                      <a:pPr marL="27305" algn="ctr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lang="ja-JP" altLang="en-US" sz="1000" b="1" dirty="0">
                          <a:latin typeface="UD デジタル 教科書体 N" panose="02020400000000000000" pitchFamily="17" charset="-128"/>
                          <a:ea typeface="UD デジタル 教科書体 N" panose="02020400000000000000" pitchFamily="17" charset="-128"/>
                          <a:cs typeface="メイリオ"/>
                        </a:rPr>
                        <a:t>①　意見箇所</a:t>
                      </a:r>
                      <a:endParaRPr sz="1000" b="1" dirty="0">
                        <a:latin typeface="UD デジタル 教科書体 N" panose="02020400000000000000" pitchFamily="17" charset="-128"/>
                        <a:ea typeface="UD デジタル 教科書体 N" panose="02020400000000000000" pitchFamily="17" charset="-128"/>
                        <a:cs typeface="メイリオ"/>
                      </a:endParaRPr>
                    </a:p>
                  </a:txBody>
                  <a:tcPr marL="0" marR="0" marT="571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111125"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endParaRPr sz="1000" dirty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  <a:cs typeface="メイリオ"/>
                      </a:endParaRPr>
                    </a:p>
                  </a:txBody>
                  <a:tcPr marL="72000" marR="72000" marT="508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111125" algn="ctr"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r>
                        <a:rPr lang="ja-JP" altLang="en-US" sz="1000" b="1" dirty="0">
                          <a:latin typeface="UD デジタル 教科書体 N" panose="02020400000000000000" pitchFamily="17" charset="-128"/>
                          <a:ea typeface="UD デジタル 教科書体 N" panose="02020400000000000000" pitchFamily="17" charset="-128"/>
                          <a:cs typeface="メイリオ"/>
                        </a:rPr>
                        <a:t>②　意見内容</a:t>
                      </a:r>
                      <a:endParaRPr lang="en-US" altLang="ja-JP" sz="1000" b="1" dirty="0">
                        <a:latin typeface="UD デジタル 教科書体 N" panose="02020400000000000000" pitchFamily="17" charset="-128"/>
                        <a:ea typeface="UD デジタル 教科書体 N" panose="02020400000000000000" pitchFamily="17" charset="-128"/>
                        <a:cs typeface="メイリオ"/>
                      </a:endParaRPr>
                    </a:p>
                    <a:p>
                      <a:pPr marL="111125" algn="ctr"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r>
                        <a:rPr lang="ja-JP" altLang="en-US" sz="1000" dirty="0">
                          <a:latin typeface="UD デジタル 教科書体 N" panose="02020400000000000000" pitchFamily="17" charset="-128"/>
                          <a:ea typeface="UD デジタル 教科書体 N" panose="02020400000000000000" pitchFamily="17" charset="-128"/>
                          <a:cs typeface="メイリオ"/>
                        </a:rPr>
                        <a:t>（横書きで記載してください）</a:t>
                      </a:r>
                      <a:endParaRPr sz="1000" dirty="0">
                        <a:latin typeface="UD デジタル 教科書体 N" panose="02020400000000000000" pitchFamily="17" charset="-128"/>
                        <a:ea typeface="UD デジタル 教科書体 N" panose="02020400000000000000" pitchFamily="17" charset="-128"/>
                        <a:cs typeface="メイリオ"/>
                      </a:endParaRPr>
                    </a:p>
                  </a:txBody>
                  <a:tcPr marL="0" marR="0" marT="508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5774">
                <a:tc>
                  <a:txBody>
                    <a:bodyPr/>
                    <a:lstStyle/>
                    <a:p>
                      <a:pPr marL="27305" algn="ctr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lang="ja-JP" altLang="en-US" sz="1000" dirty="0">
                          <a:latin typeface="UD デジタル 教科書体 N" panose="02020400000000000000" pitchFamily="17" charset="-128"/>
                          <a:ea typeface="UD デジタル 教科書体 N" panose="02020400000000000000" pitchFamily="17" charset="-128"/>
                          <a:cs typeface="メイリオ"/>
                        </a:rPr>
                        <a:t>章</a:t>
                      </a:r>
                      <a:endParaRPr sz="1000" dirty="0">
                        <a:latin typeface="UD デジタル 教科書体 N" panose="02020400000000000000" pitchFamily="17" charset="-128"/>
                        <a:ea typeface="UD デジタル 教科書体 N" panose="02020400000000000000" pitchFamily="17" charset="-128"/>
                        <a:cs typeface="メイリオ"/>
                      </a:endParaRPr>
                    </a:p>
                  </a:txBody>
                  <a:tcPr marL="0" marR="0" marT="571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11760" algn="l"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r>
                        <a:rPr lang="ja-JP" altLang="en-US" sz="1000" dirty="0">
                          <a:latin typeface="UD デジタル 教科書体 N" panose="02020400000000000000" pitchFamily="17" charset="-128"/>
                          <a:ea typeface="UD デジタル 教科書体 N" panose="02020400000000000000" pitchFamily="17" charset="-128"/>
                          <a:cs typeface="メイリオ"/>
                        </a:rPr>
                        <a:t>ページ　　</a:t>
                      </a:r>
                      <a:endParaRPr sz="1000" dirty="0">
                        <a:latin typeface="UD デジタル 教科書体 N" panose="02020400000000000000" pitchFamily="17" charset="-128"/>
                        <a:ea typeface="UD デジタル 教科書体 N" panose="02020400000000000000" pitchFamily="17" charset="-128"/>
                        <a:cs typeface="メイリオ"/>
                      </a:endParaRPr>
                    </a:p>
                  </a:txBody>
                  <a:tcPr marL="0" marR="0" marT="508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marL="111760"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endParaRPr sz="1000" dirty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  <a:cs typeface="メイリオ"/>
                      </a:endParaRPr>
                    </a:p>
                  </a:txBody>
                  <a:tcPr marL="0" marR="0" marT="508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86781">
                <a:tc>
                  <a:txBody>
                    <a:bodyPr/>
                    <a:lstStyle/>
                    <a:p>
                      <a:pPr marL="27305" algn="l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endParaRPr sz="800" dirty="0">
                        <a:latin typeface="UD デジタル 教科書体 N" panose="02020400000000000000" pitchFamily="17" charset="-128"/>
                        <a:ea typeface="UD デジタル 教科書体 N" panose="02020400000000000000" pitchFamily="17" charset="-128"/>
                        <a:cs typeface="メイリオ"/>
                      </a:endParaRPr>
                    </a:p>
                  </a:txBody>
                  <a:tcPr marL="72000" marR="72000" marT="5715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4130" algn="l">
                        <a:lnSpc>
                          <a:spcPct val="100000"/>
                        </a:lnSpc>
                        <a:spcBef>
                          <a:spcPts val="480"/>
                        </a:spcBef>
                      </a:pPr>
                      <a:endParaRPr sz="1100" baseline="30000" dirty="0">
                        <a:latin typeface="UD デジタル 教科書体 N" panose="02020400000000000000" pitchFamily="17" charset="-128"/>
                        <a:ea typeface="UD デジタル 教科書体 N" panose="02020400000000000000" pitchFamily="17" charset="-128"/>
                        <a:cs typeface="メイリオ"/>
                      </a:endParaRPr>
                    </a:p>
                  </a:txBody>
                  <a:tcPr marL="72000" marR="72000" marT="60960" marB="0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4130" algn="l">
                        <a:lnSpc>
                          <a:spcPct val="100000"/>
                        </a:lnSpc>
                        <a:spcBef>
                          <a:spcPts val="480"/>
                        </a:spcBef>
                      </a:pPr>
                      <a:endParaRPr sz="1100" baseline="30000" dirty="0">
                        <a:latin typeface="UD デジタル 教科書体 N" panose="02020400000000000000" pitchFamily="17" charset="-128"/>
                        <a:ea typeface="UD デジタル 教科書体 N" panose="02020400000000000000" pitchFamily="17" charset="-128"/>
                        <a:cs typeface="メイリオ"/>
                      </a:endParaRPr>
                    </a:p>
                  </a:txBody>
                  <a:tcPr marL="72000" marR="72000" marT="6096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8" name="object 2">
            <a:extLst>
              <a:ext uri="{FF2B5EF4-FFF2-40B4-BE49-F238E27FC236}">
                <a16:creationId xmlns:a16="http://schemas.microsoft.com/office/drawing/2014/main" id="{402ECE78-D1C2-DD4B-88E9-8C26E71FAFB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9876804"/>
              </p:ext>
            </p:extLst>
          </p:nvPr>
        </p:nvGraphicFramePr>
        <p:xfrm>
          <a:off x="343216" y="7920410"/>
          <a:ext cx="6852502" cy="129367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938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5865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23418">
                <a:tc>
                  <a:txBody>
                    <a:bodyPr/>
                    <a:lstStyle/>
                    <a:p>
                      <a:pPr marL="27305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lang="ja-JP" altLang="en-US" sz="1000" b="1" spc="-3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  <a:cs typeface="メイリオ"/>
                        </a:rPr>
                        <a:t>③　性別</a:t>
                      </a:r>
                      <a:endParaRPr sz="1000" dirty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  <a:cs typeface="メイリオ"/>
                      </a:endParaRPr>
                    </a:p>
                  </a:txBody>
                  <a:tcPr marL="72000" marR="72000" marT="571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11125"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r>
                        <a:rPr sz="1000" spc="-25" dirty="0">
                          <a:latin typeface="UD デジタル 教科書体 N" panose="02020400000000000000" pitchFamily="17" charset="-128"/>
                          <a:ea typeface="UD デジタル 教科書体 N" panose="02020400000000000000" pitchFamily="17" charset="-128"/>
                          <a:cs typeface="メイリオ"/>
                        </a:rPr>
                        <a:t>□ </a:t>
                      </a:r>
                      <a:r>
                        <a:rPr lang="ja-JP" altLang="en-US" sz="1000" spc="-25" dirty="0">
                          <a:latin typeface="UD デジタル 教科書体 N" panose="02020400000000000000" pitchFamily="17" charset="-128"/>
                          <a:ea typeface="UD デジタル 教科書体 N" panose="02020400000000000000" pitchFamily="17" charset="-128"/>
                          <a:cs typeface="メイリオ"/>
                        </a:rPr>
                        <a:t>男性　　　　</a:t>
                      </a:r>
                      <a:r>
                        <a:rPr sz="1000" spc="-25" dirty="0">
                          <a:latin typeface="UD デジタル 教科書体 N" panose="02020400000000000000" pitchFamily="17" charset="-128"/>
                          <a:ea typeface="UD デジタル 教科書体 N" panose="02020400000000000000" pitchFamily="17" charset="-128"/>
                          <a:cs typeface="メイリオ"/>
                        </a:rPr>
                        <a:t>□ </a:t>
                      </a:r>
                      <a:r>
                        <a:rPr lang="ja-JP" altLang="en-US" sz="1000" spc="-25" dirty="0">
                          <a:latin typeface="UD デジタル 教科書体 N" panose="02020400000000000000" pitchFamily="17" charset="-128"/>
                          <a:ea typeface="UD デジタル 教科書体 N" panose="02020400000000000000" pitchFamily="17" charset="-128"/>
                          <a:cs typeface="メイリオ"/>
                        </a:rPr>
                        <a:t>女性　　　　□ 回答しない</a:t>
                      </a:r>
                      <a:endParaRPr sz="1000" dirty="0">
                        <a:latin typeface="UD デジタル 教科書体 N" panose="02020400000000000000" pitchFamily="17" charset="-128"/>
                        <a:ea typeface="UD デジタル 教科書体 N" panose="02020400000000000000" pitchFamily="17" charset="-128"/>
                        <a:cs typeface="メイリオ"/>
                      </a:endParaRPr>
                    </a:p>
                  </a:txBody>
                  <a:tcPr marL="72000" marR="72000" marT="508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3418">
                <a:tc>
                  <a:txBody>
                    <a:bodyPr/>
                    <a:lstStyle/>
                    <a:p>
                      <a:pPr marL="27305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lang="ja-JP" altLang="en-US" sz="1000" b="1" spc="-3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  <a:cs typeface="メイリオ"/>
                        </a:rPr>
                        <a:t>④　年齢</a:t>
                      </a:r>
                      <a:endParaRPr sz="1000" dirty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  <a:cs typeface="メイリオ"/>
                      </a:endParaRPr>
                    </a:p>
                  </a:txBody>
                  <a:tcPr marL="72000" marR="72000" marT="571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11760"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r>
                        <a:rPr sz="1000" spc="-25" dirty="0">
                          <a:latin typeface="UD デジタル 教科書体 N" panose="02020400000000000000" pitchFamily="17" charset="-128"/>
                          <a:ea typeface="UD デジタル 教科書体 N" panose="02020400000000000000" pitchFamily="17" charset="-128"/>
                          <a:cs typeface="メイリオ"/>
                        </a:rPr>
                        <a:t>□１０代</a:t>
                      </a:r>
                      <a:r>
                        <a:rPr lang="ja-JP" altLang="en-US" sz="1000" spc="-25" dirty="0">
                          <a:latin typeface="UD デジタル 教科書体 N" panose="02020400000000000000" pitchFamily="17" charset="-128"/>
                          <a:ea typeface="UD デジタル 教科書体 N" panose="02020400000000000000" pitchFamily="17" charset="-128"/>
                          <a:cs typeface="メイリオ"/>
                        </a:rPr>
                        <a:t>以下　</a:t>
                      </a:r>
                      <a:r>
                        <a:rPr sz="1000" spc="-25" dirty="0">
                          <a:latin typeface="UD デジタル 教科書体 N" panose="02020400000000000000" pitchFamily="17" charset="-128"/>
                          <a:ea typeface="UD デジタル 教科書体 N" panose="02020400000000000000" pitchFamily="17" charset="-128"/>
                          <a:cs typeface="メイリオ"/>
                        </a:rPr>
                        <a:t>□２０代</a:t>
                      </a:r>
                      <a:r>
                        <a:rPr lang="ja-JP" altLang="en-US" sz="1000" spc="-25" dirty="0">
                          <a:latin typeface="UD デジタル 教科書体 N" panose="02020400000000000000" pitchFamily="17" charset="-128"/>
                          <a:ea typeface="UD デジタル 教科書体 N" panose="02020400000000000000" pitchFamily="17" charset="-128"/>
                          <a:cs typeface="メイリオ"/>
                        </a:rPr>
                        <a:t>　</a:t>
                      </a:r>
                      <a:r>
                        <a:rPr sz="1000" spc="5" dirty="0">
                          <a:latin typeface="UD デジタル 教科書体 N" panose="02020400000000000000" pitchFamily="17" charset="-128"/>
                          <a:ea typeface="UD デジタル 教科書体 N" panose="02020400000000000000" pitchFamily="17" charset="-128"/>
                          <a:cs typeface="メイリオ"/>
                        </a:rPr>
                        <a:t>□３０代</a:t>
                      </a:r>
                      <a:r>
                        <a:rPr lang="ja-JP" altLang="en-US" sz="1000" spc="5" dirty="0">
                          <a:latin typeface="UD デジタル 教科書体 N" panose="02020400000000000000" pitchFamily="17" charset="-128"/>
                          <a:ea typeface="UD デジタル 教科書体 N" panose="02020400000000000000" pitchFamily="17" charset="-128"/>
                          <a:cs typeface="メイリオ"/>
                        </a:rPr>
                        <a:t>　</a:t>
                      </a:r>
                      <a:r>
                        <a:rPr sz="1000" spc="5" dirty="0">
                          <a:latin typeface="UD デジタル 教科書体 N" panose="02020400000000000000" pitchFamily="17" charset="-128"/>
                          <a:ea typeface="UD デジタル 教科書体 N" panose="02020400000000000000" pitchFamily="17" charset="-128"/>
                          <a:cs typeface="メイリオ"/>
                        </a:rPr>
                        <a:t>□４０代</a:t>
                      </a:r>
                      <a:r>
                        <a:rPr lang="ja-JP" altLang="en-US" sz="1000" spc="5" dirty="0">
                          <a:latin typeface="UD デジタル 教科書体 N" panose="02020400000000000000" pitchFamily="17" charset="-128"/>
                          <a:ea typeface="UD デジタル 教科書体 N" panose="02020400000000000000" pitchFamily="17" charset="-128"/>
                          <a:cs typeface="メイリオ"/>
                        </a:rPr>
                        <a:t>　</a:t>
                      </a:r>
                      <a:r>
                        <a:rPr sz="1000" spc="5" dirty="0">
                          <a:latin typeface="UD デジタル 教科書体 N" panose="02020400000000000000" pitchFamily="17" charset="-128"/>
                          <a:ea typeface="UD デジタル 教科書体 N" panose="02020400000000000000" pitchFamily="17" charset="-128"/>
                          <a:cs typeface="メイリオ"/>
                        </a:rPr>
                        <a:t>□５０代</a:t>
                      </a:r>
                      <a:r>
                        <a:rPr lang="ja-JP" altLang="en-US" sz="1000" spc="5" dirty="0">
                          <a:latin typeface="UD デジタル 教科書体 N" panose="02020400000000000000" pitchFamily="17" charset="-128"/>
                          <a:ea typeface="UD デジタル 教科書体 N" panose="02020400000000000000" pitchFamily="17" charset="-128"/>
                          <a:cs typeface="メイリオ"/>
                        </a:rPr>
                        <a:t>　</a:t>
                      </a:r>
                      <a:r>
                        <a:rPr sz="1000" spc="5" dirty="0">
                          <a:latin typeface="UD デジタル 教科書体 N" panose="02020400000000000000" pitchFamily="17" charset="-128"/>
                          <a:ea typeface="UD デジタル 教科書体 N" panose="02020400000000000000" pitchFamily="17" charset="-128"/>
                          <a:cs typeface="メイリオ"/>
                        </a:rPr>
                        <a:t>□６０</a:t>
                      </a:r>
                      <a:r>
                        <a:rPr lang="ja-JP" altLang="en-US" sz="1000" spc="5" dirty="0">
                          <a:latin typeface="UD デジタル 教科書体 N" panose="02020400000000000000" pitchFamily="17" charset="-128"/>
                          <a:ea typeface="UD デジタル 教科書体 N" panose="02020400000000000000" pitchFamily="17" charset="-128"/>
                          <a:cs typeface="メイリオ"/>
                        </a:rPr>
                        <a:t>代　</a:t>
                      </a:r>
                      <a:r>
                        <a:rPr sz="1000" dirty="0">
                          <a:latin typeface="UD デジタル 教科書体 N" panose="02020400000000000000" pitchFamily="17" charset="-128"/>
                          <a:ea typeface="UD デジタル 教科書体 N" panose="02020400000000000000" pitchFamily="17" charset="-128"/>
                          <a:cs typeface="メイリオ"/>
                        </a:rPr>
                        <a:t>□</a:t>
                      </a:r>
                      <a:r>
                        <a:rPr lang="ja-JP" altLang="en-US" sz="1000" spc="-20" dirty="0">
                          <a:latin typeface="UD デジタル 教科書体 N" panose="02020400000000000000" pitchFamily="17" charset="-128"/>
                          <a:ea typeface="UD デジタル 教科書体 N" panose="02020400000000000000" pitchFamily="17" charset="-128"/>
                          <a:cs typeface="メイリオ"/>
                        </a:rPr>
                        <a:t>７</a:t>
                      </a:r>
                      <a:r>
                        <a:rPr lang="ja-JP" altLang="en-US" sz="1000" spc="-30" dirty="0">
                          <a:latin typeface="UD デジタル 教科書体 N" panose="02020400000000000000" pitchFamily="17" charset="-128"/>
                          <a:ea typeface="UD デジタル 教科書体 N" panose="02020400000000000000" pitchFamily="17" charset="-128"/>
                          <a:cs typeface="メイリオ"/>
                        </a:rPr>
                        <a:t>０代　□８０代</a:t>
                      </a:r>
                      <a:r>
                        <a:rPr sz="1000" spc="-30" dirty="0" err="1">
                          <a:latin typeface="UD デジタル 教科書体 N" panose="02020400000000000000" pitchFamily="17" charset="-128"/>
                          <a:ea typeface="UD デジタル 教科書体 N" panose="02020400000000000000" pitchFamily="17" charset="-128"/>
                          <a:cs typeface="メイリオ"/>
                        </a:rPr>
                        <a:t>以上</a:t>
                      </a:r>
                      <a:endParaRPr sz="1000" dirty="0">
                        <a:latin typeface="UD デジタル 教科書体 N" panose="02020400000000000000" pitchFamily="17" charset="-128"/>
                        <a:ea typeface="UD デジタル 教科書体 N" panose="02020400000000000000" pitchFamily="17" charset="-128"/>
                        <a:cs typeface="メイリオ"/>
                      </a:endParaRPr>
                    </a:p>
                  </a:txBody>
                  <a:tcPr marL="72000" marR="72000" marT="508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3418">
                <a:tc>
                  <a:txBody>
                    <a:bodyPr/>
                    <a:lstStyle/>
                    <a:p>
                      <a:pPr marL="27305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lang="ja-JP" altLang="en-US" sz="1000" b="1" spc="-3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  <a:cs typeface="メイリオ"/>
                        </a:rPr>
                        <a:t>⑤　職業</a:t>
                      </a:r>
                      <a:endParaRPr sz="1000" dirty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  <a:cs typeface="メイリオ"/>
                      </a:endParaRPr>
                    </a:p>
                  </a:txBody>
                  <a:tcPr marL="72000" marR="72000" marT="571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ja-JP" altLang="en-US" sz="1100" dirty="0">
                        <a:latin typeface="UD デジタル 教科書体 N" panose="02020400000000000000" pitchFamily="17" charset="-128"/>
                        <a:ea typeface="UD デジタル 教科書体 N" panose="02020400000000000000" pitchFamily="17" charset="-128"/>
                        <a:cs typeface="Times New Roman"/>
                      </a:endParaRPr>
                    </a:p>
                  </a:txBody>
                  <a:tcPr marL="72000" marR="72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3418">
                <a:tc>
                  <a:txBody>
                    <a:bodyPr/>
                    <a:lstStyle/>
                    <a:p>
                      <a:pPr marL="27305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lang="ja-JP" altLang="en-US" sz="1000" b="1" spc="-20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  <a:cs typeface="メイリオ"/>
                        </a:rPr>
                        <a:t>⑥　住所</a:t>
                      </a:r>
                      <a:endParaRPr sz="1000" dirty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  <a:cs typeface="メイリオ"/>
                      </a:endParaRPr>
                    </a:p>
                  </a:txBody>
                  <a:tcPr marL="72000" marR="72000" marT="571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ct val="100000"/>
                        </a:lnSpc>
                        <a:spcBef>
                          <a:spcPts val="480"/>
                        </a:spcBef>
                      </a:pPr>
                      <a:r>
                        <a:rPr lang="ja-JP" altLang="en-US" sz="900" spc="-50" dirty="0">
                          <a:latin typeface="UD デジタル 教科書体 N" panose="02020400000000000000" pitchFamily="17" charset="-128"/>
                          <a:ea typeface="UD デジタル 教科書体 N" panose="02020400000000000000" pitchFamily="17" charset="-128"/>
                          <a:cs typeface="メイリオ"/>
                        </a:rPr>
                        <a:t>　</a:t>
                      </a:r>
                      <a:r>
                        <a:rPr sz="900" spc="-50" dirty="0">
                          <a:latin typeface="UD デジタル 教科書体 N" panose="02020400000000000000" pitchFamily="17" charset="-128"/>
                          <a:ea typeface="UD デジタル 教科書体 N" panose="02020400000000000000" pitchFamily="17" charset="-128"/>
                          <a:cs typeface="メイリオ"/>
                        </a:rPr>
                        <a:t>（</a:t>
                      </a:r>
                      <a:r>
                        <a:rPr lang="ja-JP" altLang="en-US" sz="900" spc="-50" dirty="0">
                          <a:latin typeface="UD デジタル 教科書体 N" panose="02020400000000000000" pitchFamily="17" charset="-128"/>
                          <a:ea typeface="UD デジタル 教科書体 N" panose="02020400000000000000" pitchFamily="17" charset="-128"/>
                          <a:cs typeface="メイリオ"/>
                        </a:rPr>
                        <a:t>　　　　　　　　　　</a:t>
                      </a:r>
                      <a:r>
                        <a:rPr sz="900" dirty="0">
                          <a:latin typeface="UD デジタル 教科書体 N" panose="02020400000000000000" pitchFamily="17" charset="-128"/>
                          <a:ea typeface="UD デジタル 教科書体 N" panose="02020400000000000000" pitchFamily="17" charset="-128"/>
                          <a:cs typeface="メイリオ"/>
                        </a:rPr>
                        <a:t>）県</a:t>
                      </a:r>
                      <a:r>
                        <a:rPr lang="ja-JP" altLang="en-US" sz="900" dirty="0">
                          <a:latin typeface="UD デジタル 教科書体 N" panose="02020400000000000000" pitchFamily="17" charset="-128"/>
                          <a:ea typeface="UD デジタル 教科書体 N" panose="02020400000000000000" pitchFamily="17" charset="-128"/>
                          <a:cs typeface="メイリオ"/>
                        </a:rPr>
                        <a:t>　</a:t>
                      </a:r>
                      <a:r>
                        <a:rPr lang="ja-JP" altLang="en-US" sz="900" spc="-50" dirty="0">
                          <a:latin typeface="UD デジタル 教科書体 N" panose="02020400000000000000" pitchFamily="17" charset="-128"/>
                          <a:ea typeface="UD デジタル 教科書体 N" panose="02020400000000000000" pitchFamily="17" charset="-128"/>
                          <a:cs typeface="メイリオ"/>
                        </a:rPr>
                        <a:t>（　　　　　　　　　　）　</a:t>
                      </a:r>
                      <a:r>
                        <a:rPr lang="ja-JP" altLang="en-US" sz="900" dirty="0">
                          <a:latin typeface="UD デジタル 教科書体 N" panose="02020400000000000000" pitchFamily="17" charset="-128"/>
                          <a:ea typeface="UD デジタル 教科書体 N" panose="02020400000000000000" pitchFamily="17" charset="-128"/>
                          <a:cs typeface="メイリオ"/>
                        </a:rPr>
                        <a:t>市・町・村</a:t>
                      </a:r>
                      <a:r>
                        <a:rPr lang="ja-JP" altLang="en-US" sz="900" spc="-50" dirty="0">
                          <a:latin typeface="UD デジタル 教科書体 N" panose="02020400000000000000" pitchFamily="17" charset="-128"/>
                          <a:ea typeface="UD デジタル 教科書体 N" panose="02020400000000000000" pitchFamily="17" charset="-128"/>
                          <a:cs typeface="メイリオ"/>
                        </a:rPr>
                        <a:t>　（　　　　　　　　　　　　　　　　）</a:t>
                      </a:r>
                      <a:r>
                        <a:rPr lang="en-US" altLang="ja-JP" sz="900" spc="-50" baseline="30000" dirty="0">
                          <a:latin typeface="UD デジタル 教科書体 N" panose="02020400000000000000" pitchFamily="17" charset="-128"/>
                          <a:ea typeface="UD デジタル 教科書体 N" panose="02020400000000000000" pitchFamily="17" charset="-128"/>
                          <a:cs typeface="メイリオ"/>
                        </a:rPr>
                        <a:t>※</a:t>
                      </a:r>
                    </a:p>
                  </a:txBody>
                  <a:tcPr marL="72000" marR="72000" marT="6096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9" name="object 4">
            <a:extLst>
              <a:ext uri="{FF2B5EF4-FFF2-40B4-BE49-F238E27FC236}">
                <a16:creationId xmlns:a16="http://schemas.microsoft.com/office/drawing/2014/main" id="{F21D40E1-7A29-80B0-E0B5-990E02F88C0A}"/>
              </a:ext>
            </a:extLst>
          </p:cNvPr>
          <p:cNvSpPr txBox="1"/>
          <p:nvPr/>
        </p:nvSpPr>
        <p:spPr>
          <a:xfrm>
            <a:off x="401096" y="7345955"/>
            <a:ext cx="4418838" cy="2867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38200"/>
              </a:lnSpc>
              <a:spcBef>
                <a:spcPts val="95"/>
              </a:spcBef>
            </a:pPr>
            <a:r>
              <a:rPr lang="ja-JP" altLang="en-US" sz="1400" b="1" spc="-5" dirty="0">
                <a:latin typeface="UD デジタル 教科書体 N" panose="02020400000000000000" pitchFamily="17" charset="-128"/>
                <a:ea typeface="UD デジタル 教科書体 N" panose="02020400000000000000" pitchFamily="17" charset="-128"/>
                <a:cs typeface="メイリオ"/>
              </a:rPr>
              <a:t>よろしければ、下記アンケートにご協力ください。</a:t>
            </a:r>
            <a:endParaRPr sz="1400" b="1" dirty="0">
              <a:latin typeface="UD デジタル 教科書体 N" panose="02020400000000000000" pitchFamily="17" charset="-128"/>
              <a:ea typeface="UD デジタル 教科書体 N" panose="02020400000000000000" pitchFamily="17" charset="-128"/>
              <a:cs typeface="メイリオ"/>
            </a:endParaRPr>
          </a:p>
        </p:txBody>
      </p:sp>
      <p:sp>
        <p:nvSpPr>
          <p:cNvPr id="10" name="object 4">
            <a:extLst>
              <a:ext uri="{FF2B5EF4-FFF2-40B4-BE49-F238E27FC236}">
                <a16:creationId xmlns:a16="http://schemas.microsoft.com/office/drawing/2014/main" id="{9F41F80C-0916-BB58-17FF-359BB32BEE68}"/>
              </a:ext>
            </a:extLst>
          </p:cNvPr>
          <p:cNvSpPr txBox="1"/>
          <p:nvPr/>
        </p:nvSpPr>
        <p:spPr>
          <a:xfrm>
            <a:off x="367612" y="7727203"/>
            <a:ext cx="991297" cy="181460"/>
          </a:xfrm>
          <a:prstGeom prst="rect">
            <a:avLst/>
          </a:prstGeom>
        </p:spPr>
        <p:txBody>
          <a:bodyPr vert="horz" wrap="none" lIns="0" tIns="12065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100" spc="-10" dirty="0">
                <a:latin typeface="UD デジタル 教科書体 N" panose="02020400000000000000" pitchFamily="17" charset="-128"/>
                <a:ea typeface="UD デジタル 教科書体 N" panose="02020400000000000000" pitchFamily="17" charset="-128"/>
                <a:cs typeface="メイリオ"/>
              </a:rPr>
              <a:t>■</a:t>
            </a:r>
            <a:r>
              <a:rPr lang="ja-JP" altLang="en-US" sz="1100" spc="-10" dirty="0">
                <a:latin typeface="UD デジタル 教科書体 N" panose="02020400000000000000" pitchFamily="17" charset="-128"/>
                <a:ea typeface="UD デジタル 教科書体 N" panose="02020400000000000000" pitchFamily="17" charset="-128"/>
                <a:cs typeface="メイリオ"/>
              </a:rPr>
              <a:t>記入者の</a:t>
            </a:r>
            <a:r>
              <a:rPr sz="1100" spc="-10" dirty="0" err="1">
                <a:latin typeface="UD デジタル 教科書体 N" panose="02020400000000000000" pitchFamily="17" charset="-128"/>
                <a:ea typeface="UD デジタル 教科書体 N" panose="02020400000000000000" pitchFamily="17" charset="-128"/>
                <a:cs typeface="メイリオ"/>
              </a:rPr>
              <a:t>情報</a:t>
            </a:r>
            <a:endParaRPr sz="1100" dirty="0">
              <a:latin typeface="UD デジタル 教科書体 N" panose="02020400000000000000" pitchFamily="17" charset="-128"/>
              <a:ea typeface="UD デジタル 教科書体 N" panose="02020400000000000000" pitchFamily="17" charset="-128"/>
              <a:cs typeface="メイリオ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57C25C98-F866-586F-2BD5-E0E255C4D39C}"/>
              </a:ext>
            </a:extLst>
          </p:cNvPr>
          <p:cNvSpPr txBox="1"/>
          <p:nvPr/>
        </p:nvSpPr>
        <p:spPr>
          <a:xfrm>
            <a:off x="5545123" y="9237620"/>
            <a:ext cx="172354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kumimoji="1" lang="en-US" altLang="ja-JP" sz="1000" dirty="0">
                <a:latin typeface="UD デジタル 教科書体 N" panose="02020400000000000000" pitchFamily="17" charset="-128"/>
                <a:ea typeface="UD デジタル 教科書体 N" panose="02020400000000000000" pitchFamily="17" charset="-128"/>
              </a:rPr>
              <a:t>※</a:t>
            </a:r>
            <a:r>
              <a:rPr kumimoji="1" lang="ja-JP" altLang="en-US" sz="1000" dirty="0">
                <a:latin typeface="UD デジタル 教科書体 N" panose="02020400000000000000" pitchFamily="17" charset="-128"/>
                <a:ea typeface="UD デジタル 教科書体 N" panose="02020400000000000000" pitchFamily="17" charset="-128"/>
              </a:rPr>
              <a:t>番地等は記載不要です。</a:t>
            </a:r>
            <a:endParaRPr kumimoji="1" lang="en-US" altLang="ja-JP" sz="1000" dirty="0">
              <a:latin typeface="UD デジタル 教科書体 N" panose="02020400000000000000" pitchFamily="17" charset="-128"/>
              <a:ea typeface="UD デジタル 教科書体 N" panose="02020400000000000000" pitchFamily="17" charset="-128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023F811F-27BE-D1C1-31F3-A15CD4FD219B}"/>
              </a:ext>
            </a:extLst>
          </p:cNvPr>
          <p:cNvSpPr txBox="1"/>
          <p:nvPr/>
        </p:nvSpPr>
        <p:spPr>
          <a:xfrm>
            <a:off x="4915708" y="7745439"/>
            <a:ext cx="198003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ja-JP" altLang="en-US" sz="1000" dirty="0">
                <a:latin typeface="UD デジタル 教科書体 N" panose="02020400000000000000" pitchFamily="17" charset="-128"/>
                <a:ea typeface="UD デジタル 教科書体 N" panose="02020400000000000000" pitchFamily="17" charset="-128"/>
              </a:rPr>
              <a:t>令和　　　年　　　月　　　日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F22E7A3D-F06E-D97F-A4B3-CC313A2C8124}"/>
              </a:ext>
            </a:extLst>
          </p:cNvPr>
          <p:cNvSpPr txBox="1"/>
          <p:nvPr/>
        </p:nvSpPr>
        <p:spPr>
          <a:xfrm>
            <a:off x="1525426" y="8641596"/>
            <a:ext cx="557075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kumimoji="1" lang="ja-JP" altLang="en-US" sz="1000" dirty="0">
                <a:solidFill>
                  <a:schemeClr val="tx1"/>
                </a:solidFill>
                <a:latin typeface="UD デジタル 教科書体 N" panose="02020400000000000000" pitchFamily="17" charset="-128"/>
                <a:ea typeface="UD デジタル 教科書体 N" panose="02020400000000000000" pitchFamily="17" charset="-128"/>
              </a:rPr>
              <a:t>□会社員・公務員　□自営業　□主婦（主夫）　□学生　□アルバイト　□（　　　　　　）</a:t>
            </a:r>
          </a:p>
        </p:txBody>
      </p:sp>
      <p:sp>
        <p:nvSpPr>
          <p:cNvPr id="28" name="フリーフォーム: 図形 27">
            <a:extLst>
              <a:ext uri="{FF2B5EF4-FFF2-40B4-BE49-F238E27FC236}">
                <a16:creationId xmlns:a16="http://schemas.microsoft.com/office/drawing/2014/main" id="{3B64CA72-218D-F9B6-DCED-46F47F97299A}"/>
              </a:ext>
            </a:extLst>
          </p:cNvPr>
          <p:cNvSpPr/>
          <p:nvPr/>
        </p:nvSpPr>
        <p:spPr>
          <a:xfrm>
            <a:off x="807455" y="703034"/>
            <a:ext cx="5931445" cy="245363"/>
          </a:xfrm>
          <a:custGeom>
            <a:avLst/>
            <a:gdLst>
              <a:gd name="connsiteX0" fmla="*/ 0 w 5640404"/>
              <a:gd name="connsiteY0" fmla="*/ 241083 h 241083"/>
              <a:gd name="connsiteX1" fmla="*/ 2675823 w 5640404"/>
              <a:gd name="connsiteY1" fmla="*/ 451 h 241083"/>
              <a:gd name="connsiteX2" fmla="*/ 5640404 w 5640404"/>
              <a:gd name="connsiteY2" fmla="*/ 192956 h 241083"/>
              <a:gd name="connsiteX0" fmla="*/ 0 w 5563821"/>
              <a:gd name="connsiteY0" fmla="*/ 241715 h 241715"/>
              <a:gd name="connsiteX1" fmla="*/ 2675823 w 5563821"/>
              <a:gd name="connsiteY1" fmla="*/ 1083 h 241715"/>
              <a:gd name="connsiteX2" fmla="*/ 5563821 w 5563821"/>
              <a:gd name="connsiteY2" fmla="*/ 129245 h 2417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563821" h="241715">
                <a:moveTo>
                  <a:pt x="0" y="241715"/>
                </a:moveTo>
                <a:cubicBezTo>
                  <a:pt x="867878" y="125409"/>
                  <a:pt x="1735756" y="9104"/>
                  <a:pt x="2675823" y="1083"/>
                </a:cubicBezTo>
                <a:cubicBezTo>
                  <a:pt x="3615890" y="-6938"/>
                  <a:pt x="4551564" y="28982"/>
                  <a:pt x="5563821" y="129245"/>
                </a:cubicBezTo>
              </a:path>
            </a:pathLst>
          </a:custGeom>
          <a:noFill/>
          <a:ln w="155575">
            <a:solidFill>
              <a:srgbClr val="FFFF00">
                <a:alpha val="30000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6" name="object 6">
            <a:extLst>
              <a:ext uri="{FF2B5EF4-FFF2-40B4-BE49-F238E27FC236}">
                <a16:creationId xmlns:a16="http://schemas.microsoft.com/office/drawing/2014/main" id="{7A35F870-EA9A-3FB0-E339-EBC902796665}"/>
              </a:ext>
            </a:extLst>
          </p:cNvPr>
          <p:cNvSpPr txBox="1"/>
          <p:nvPr/>
        </p:nvSpPr>
        <p:spPr>
          <a:xfrm>
            <a:off x="457200" y="546099"/>
            <a:ext cx="8502650" cy="663459"/>
          </a:xfrm>
          <a:prstGeom prst="rect">
            <a:avLst/>
          </a:prstGeom>
        </p:spPr>
        <p:txBody>
          <a:bodyPr vert="horz" wrap="square" lIns="0" tIns="12700" rIns="0" bIns="0" rtlCol="0">
            <a:prstTxWarp prst="textArchUp">
              <a:avLst>
                <a:gd name="adj" fmla="val 12106377"/>
              </a:avLst>
            </a:prstTxWarp>
            <a:spAutoFit/>
          </a:bodyPr>
          <a:lstStyle/>
          <a:p>
            <a:pPr marL="12700" marR="5080" algn="just">
              <a:lnSpc>
                <a:spcPct val="138000"/>
              </a:lnSpc>
            </a:pPr>
            <a:r>
              <a:rPr lang="ja-JP" altLang="en-US" sz="3200" b="1" dirty="0">
                <a:ln w="10160">
                  <a:solidFill>
                    <a:schemeClr val="tx1"/>
                  </a:solidFill>
                  <a:prstDash val="solid"/>
                </a:ln>
                <a:solidFill>
                  <a:srgbClr val="FF66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UD デジタル 教科書体 N" panose="02020400000000000000" pitchFamily="17" charset="-128"/>
                <a:ea typeface="UD デジタル 教科書体 N" panose="02020400000000000000" pitchFamily="17" charset="-128"/>
                <a:cs typeface="メイリオ"/>
              </a:rPr>
              <a:t>皆様のご意見をお聞かせください</a:t>
            </a:r>
            <a:endParaRPr sz="3200" b="1" dirty="0">
              <a:ln w="10160">
                <a:solidFill>
                  <a:schemeClr val="tx1"/>
                </a:solidFill>
                <a:prstDash val="solid"/>
              </a:ln>
              <a:solidFill>
                <a:srgbClr val="FF6600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UD デジタル 教科書体 N" panose="02020400000000000000" pitchFamily="17" charset="-128"/>
              <a:ea typeface="UD デジタル 教科書体 N" panose="02020400000000000000" pitchFamily="17" charset="-128"/>
              <a:cs typeface="メイリオ"/>
            </a:endParaRPr>
          </a:p>
        </p:txBody>
      </p:sp>
      <p:sp>
        <p:nvSpPr>
          <p:cNvPr id="29" name="フリーフォーム: 図形 28">
            <a:extLst>
              <a:ext uri="{FF2B5EF4-FFF2-40B4-BE49-F238E27FC236}">
                <a16:creationId xmlns:a16="http://schemas.microsoft.com/office/drawing/2014/main" id="{74B6FF8C-6DA8-CB1B-8E83-63FF4CF0CF37}"/>
              </a:ext>
            </a:extLst>
          </p:cNvPr>
          <p:cNvSpPr/>
          <p:nvPr/>
        </p:nvSpPr>
        <p:spPr>
          <a:xfrm>
            <a:off x="305356" y="9591674"/>
            <a:ext cx="2618072" cy="19251"/>
          </a:xfrm>
          <a:custGeom>
            <a:avLst/>
            <a:gdLst>
              <a:gd name="connsiteX0" fmla="*/ 0 w 2618072"/>
              <a:gd name="connsiteY0" fmla="*/ 19251 h 19251"/>
              <a:gd name="connsiteX1" fmla="*/ 2618072 w 2618072"/>
              <a:gd name="connsiteY1" fmla="*/ 0 h 192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618072" h="19251">
                <a:moveTo>
                  <a:pt x="0" y="19251"/>
                </a:moveTo>
                <a:lnTo>
                  <a:pt x="2618072" y="0"/>
                </a:lnTo>
              </a:path>
            </a:pathLst>
          </a:custGeom>
          <a:noFill/>
          <a:ln w="73025">
            <a:solidFill>
              <a:srgbClr val="FFFF00">
                <a:alpha val="30000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1" name="フリーフォーム: 図形 30">
            <a:extLst>
              <a:ext uri="{FF2B5EF4-FFF2-40B4-BE49-F238E27FC236}">
                <a16:creationId xmlns:a16="http://schemas.microsoft.com/office/drawing/2014/main" id="{7667A88F-E1EB-61B8-9F7B-67B77F975C7E}"/>
              </a:ext>
            </a:extLst>
          </p:cNvPr>
          <p:cNvSpPr/>
          <p:nvPr/>
        </p:nvSpPr>
        <p:spPr>
          <a:xfrm>
            <a:off x="407192" y="7605666"/>
            <a:ext cx="3840480" cy="9625"/>
          </a:xfrm>
          <a:custGeom>
            <a:avLst/>
            <a:gdLst>
              <a:gd name="connsiteX0" fmla="*/ 0 w 3840480"/>
              <a:gd name="connsiteY0" fmla="*/ 0 h 9625"/>
              <a:gd name="connsiteX1" fmla="*/ 3840480 w 3840480"/>
              <a:gd name="connsiteY1" fmla="*/ 9625 h 9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840480" h="9625">
                <a:moveTo>
                  <a:pt x="0" y="0"/>
                </a:moveTo>
                <a:lnTo>
                  <a:pt x="3840480" y="9625"/>
                </a:lnTo>
              </a:path>
            </a:pathLst>
          </a:custGeom>
          <a:noFill/>
          <a:ln w="76200">
            <a:solidFill>
              <a:srgbClr val="FFFF00">
                <a:alpha val="30000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3" name="フリーフォーム: 図形 32">
            <a:extLst>
              <a:ext uri="{FF2B5EF4-FFF2-40B4-BE49-F238E27FC236}">
                <a16:creationId xmlns:a16="http://schemas.microsoft.com/office/drawing/2014/main" id="{294CBBA1-7A16-6299-F0AB-D6AE90D7C014}"/>
              </a:ext>
            </a:extLst>
          </p:cNvPr>
          <p:cNvSpPr/>
          <p:nvPr/>
        </p:nvSpPr>
        <p:spPr>
          <a:xfrm>
            <a:off x="343215" y="3377924"/>
            <a:ext cx="3968435" cy="45719"/>
          </a:xfrm>
          <a:custGeom>
            <a:avLst/>
            <a:gdLst>
              <a:gd name="connsiteX0" fmla="*/ 0 w 3609474"/>
              <a:gd name="connsiteY0" fmla="*/ 9626 h 9626"/>
              <a:gd name="connsiteX1" fmla="*/ 3609474 w 3609474"/>
              <a:gd name="connsiteY1" fmla="*/ 0 h 96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609474" h="9626">
                <a:moveTo>
                  <a:pt x="0" y="9626"/>
                </a:moveTo>
                <a:lnTo>
                  <a:pt x="3609474" y="0"/>
                </a:lnTo>
              </a:path>
            </a:pathLst>
          </a:custGeom>
          <a:noFill/>
          <a:ln w="82550">
            <a:solidFill>
              <a:srgbClr val="FFFF00">
                <a:alpha val="30000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ABAB50A5-1919-C50F-288B-B988832B4B29}"/>
              </a:ext>
            </a:extLst>
          </p:cNvPr>
          <p:cNvSpPr txBox="1"/>
          <p:nvPr/>
        </p:nvSpPr>
        <p:spPr>
          <a:xfrm>
            <a:off x="343215" y="3251601"/>
            <a:ext cx="4151783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ja-JP" altLang="en-US" sz="1200" b="1" dirty="0">
                <a:latin typeface="UD デジタル 教科書体 N" panose="02020400000000000000" pitchFamily="17" charset="-128"/>
                <a:ea typeface="UD デジタル 教科書体 N" panose="02020400000000000000" pitchFamily="17" charset="-128"/>
                <a:cs typeface="メイリオ"/>
              </a:rPr>
              <a:t>■大淀川水系河川整備計画（変更原案）に対するご意見</a:t>
            </a:r>
            <a:endParaRPr sz="1200" b="1" dirty="0">
              <a:latin typeface="UD デジタル 教科書体 N" panose="02020400000000000000" pitchFamily="17" charset="-128"/>
              <a:ea typeface="UD デジタル 教科書体 N" panose="02020400000000000000" pitchFamily="17" charset="-128"/>
              <a:cs typeface="メイリオ"/>
            </a:endParaRPr>
          </a:p>
        </p:txBody>
      </p:sp>
      <p:sp>
        <p:nvSpPr>
          <p:cNvPr id="6" name="object 6">
            <a:extLst>
              <a:ext uri="{FF2B5EF4-FFF2-40B4-BE49-F238E27FC236}">
                <a16:creationId xmlns:a16="http://schemas.microsoft.com/office/drawing/2014/main" id="{B177BEBA-4522-8EC5-9ACB-FFE45C0C88F7}"/>
              </a:ext>
            </a:extLst>
          </p:cNvPr>
          <p:cNvSpPr txBox="1"/>
          <p:nvPr/>
        </p:nvSpPr>
        <p:spPr>
          <a:xfrm>
            <a:off x="343215" y="9411533"/>
            <a:ext cx="2698816" cy="228268"/>
          </a:xfrm>
          <a:prstGeom prst="rect">
            <a:avLst/>
          </a:prstGeom>
        </p:spPr>
        <p:txBody>
          <a:bodyPr vert="horz" wrap="none" lIns="0" tIns="12700" rIns="0" bIns="0" rtlCol="0">
            <a:spAutoFit/>
          </a:bodyPr>
          <a:lstStyle/>
          <a:p>
            <a:pPr marL="15240">
              <a:lnSpc>
                <a:spcPct val="100000"/>
              </a:lnSpc>
              <a:spcBef>
                <a:spcPts val="100"/>
              </a:spcBef>
            </a:pPr>
            <a:r>
              <a:rPr lang="ja-JP" altLang="en-US" sz="1400" b="1" spc="-5" dirty="0">
                <a:latin typeface="UD デジタル 教科書体 N" panose="02020400000000000000" pitchFamily="17" charset="-128"/>
                <a:ea typeface="UD デジタル 教科書体 N" panose="02020400000000000000" pitchFamily="17" charset="-128"/>
                <a:cs typeface="メイリオ"/>
              </a:rPr>
              <a:t>ご協力ありがとうございました。</a:t>
            </a:r>
            <a:endParaRPr sz="1400" b="1" dirty="0">
              <a:latin typeface="UD デジタル 教科書体 N" panose="02020400000000000000" pitchFamily="17" charset="-128"/>
              <a:ea typeface="UD デジタル 教科書体 N" panose="02020400000000000000" pitchFamily="17" charset="-128"/>
              <a:cs typeface="メイリオ"/>
            </a:endParaRPr>
          </a:p>
        </p:txBody>
      </p:sp>
      <p:pic>
        <p:nvPicPr>
          <p:cNvPr id="4" name="図 3" descr="QR コード&#10;&#10;AI 生成コンテンツは誤りを含む可能性があります。">
            <a:extLst>
              <a:ext uri="{FF2B5EF4-FFF2-40B4-BE49-F238E27FC236}">
                <a16:creationId xmlns:a16="http://schemas.microsoft.com/office/drawing/2014/main" id="{8B099B2C-BCEE-1642-DBC5-3C259E0CF61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0864" y="2186402"/>
            <a:ext cx="937808" cy="937808"/>
          </a:xfrm>
          <a:prstGeom prst="rect">
            <a:avLst/>
          </a:prstGeom>
        </p:spPr>
      </p:pic>
      <p:sp>
        <p:nvSpPr>
          <p:cNvPr id="11" name="object 6">
            <a:extLst>
              <a:ext uri="{FF2B5EF4-FFF2-40B4-BE49-F238E27FC236}">
                <a16:creationId xmlns:a16="http://schemas.microsoft.com/office/drawing/2014/main" id="{CA24539D-3ABE-F631-0B0D-DB913F689A5E}"/>
              </a:ext>
            </a:extLst>
          </p:cNvPr>
          <p:cNvSpPr txBox="1"/>
          <p:nvPr/>
        </p:nvSpPr>
        <p:spPr>
          <a:xfrm>
            <a:off x="6267334" y="3109671"/>
            <a:ext cx="1055267" cy="1695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38000"/>
              </a:lnSpc>
            </a:pPr>
            <a:r>
              <a:rPr lang="ja-JP" altLang="en-US" sz="800" b="1" spc="-15" dirty="0">
                <a:latin typeface="UD デジタル 教科書体 N" panose="02020400000000000000" pitchFamily="17" charset="-128"/>
                <a:ea typeface="UD デジタル 教科書体 N" panose="02020400000000000000" pitchFamily="17" charset="-128"/>
                <a:cs typeface="メイリオ"/>
              </a:rPr>
              <a:t>ご意見フォーム</a:t>
            </a:r>
            <a:endParaRPr lang="en-US" altLang="ja-JP" sz="800" b="1" spc="-15" dirty="0">
              <a:latin typeface="UD デジタル 教科書体 N" panose="02020400000000000000" pitchFamily="17" charset="-128"/>
              <a:ea typeface="UD デジタル 教科書体 N" panose="02020400000000000000" pitchFamily="17" charset="-128"/>
              <a:cs typeface="メイリオ"/>
            </a:endParaRPr>
          </a:p>
        </p:txBody>
      </p:sp>
    </p:spTree>
    <p:extLst>
      <p:ext uri="{BB962C8B-B14F-4D97-AF65-F5344CB8AC3E}">
        <p14:creationId xmlns:p14="http://schemas.microsoft.com/office/powerpoint/2010/main" val="38492493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155575">
          <a:solidFill>
            <a:srgbClr val="FFFF00">
              <a:alpha val="30000"/>
            </a:srgbClr>
          </a:solidFill>
        </a:ln>
      </a:spPr>
      <a:bodyPr rtlCol="0" anchor="ctr"/>
      <a:lstStyle>
        <a:defPPr algn="ctr">
          <a:defRPr kumimoji="1"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267</TotalTime>
  <Words>220</Words>
  <Application>Microsoft Office PowerPoint</Application>
  <PresentationFormat>ユーザー設定</PresentationFormat>
  <Paragraphs>27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ＭＳ Ｐゴシック</vt:lpstr>
      <vt:lpstr>UD デジタル 教科書体 N</vt:lpstr>
      <vt:lpstr>游ゴシック</vt:lpstr>
      <vt:lpstr>Calibri</vt:lpstr>
      <vt:lpstr>Wingdings</vt:lpstr>
      <vt:lpstr>Office Theme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&lt;834183938350815B836797708E862E786C7378&gt;</dc:title>
  <dc:creator>bandou-y</dc:creator>
  <cp:lastModifiedBy>西江　和典</cp:lastModifiedBy>
  <cp:revision>20</cp:revision>
  <cp:lastPrinted>2025-03-24T06:10:40Z</cp:lastPrinted>
  <dcterms:created xsi:type="dcterms:W3CDTF">2025-02-26T01:59:18Z</dcterms:created>
  <dcterms:modified xsi:type="dcterms:W3CDTF">2026-10-07T07:41:14Z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2025-02-26T00:00:00Z</vt:filetime>
  </property>
  <property fmtid="{D5CDD505-2E9C-101B-9397-08002B2CF9AE}" pid="3" name="Creator">
    <vt:lpwstr>PScript5.dll Version 5.2.2</vt:lpwstr>
  </property>
  <property fmtid="{D5CDD505-2E9C-101B-9397-08002B2CF9AE}" pid="4" name="LastSaved">
    <vt:filetime>2025-02-26T00:00:00Z</vt:filetime>
  </property>
  <property fmtid="{D5CDD505-2E9C-101B-9397-08002B2CF9AE}" pid="5" name="Producer">
    <vt:lpwstr>Acrobat Distiller 24.0 (Windows)</vt:lpwstr>
  </property>
</Properties>
</file>