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72" r:id="rId2"/>
    <p:sldId id="425" r:id="rId3"/>
    <p:sldId id="471" r:id="rId4"/>
    <p:sldId id="386" r:id="rId5"/>
    <p:sldId id="403" r:id="rId6"/>
    <p:sldId id="402" r:id="rId7"/>
    <p:sldId id="404" r:id="rId8"/>
    <p:sldId id="405" r:id="rId9"/>
    <p:sldId id="406" r:id="rId10"/>
    <p:sldId id="401" r:id="rId11"/>
    <p:sldId id="397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85" r:id="rId26"/>
    <p:sldId id="499" r:id="rId27"/>
    <p:sldId id="486" r:id="rId28"/>
    <p:sldId id="459" r:id="rId29"/>
    <p:sldId id="487" r:id="rId30"/>
    <p:sldId id="468" r:id="rId31"/>
    <p:sldId id="466" r:id="rId32"/>
    <p:sldId id="491" r:id="rId33"/>
    <p:sldId id="492" r:id="rId34"/>
    <p:sldId id="493" r:id="rId35"/>
    <p:sldId id="494" r:id="rId36"/>
    <p:sldId id="495" r:id="rId37"/>
    <p:sldId id="496" r:id="rId38"/>
    <p:sldId id="497" r:id="rId39"/>
    <p:sldId id="498" r:id="rId40"/>
    <p:sldId id="488" r:id="rId41"/>
    <p:sldId id="489" r:id="rId42"/>
    <p:sldId id="490" r:id="rId43"/>
    <p:sldId id="464" r:id="rId44"/>
    <p:sldId id="458" r:id="rId45"/>
    <p:sldId id="457" r:id="rId46"/>
    <p:sldId id="435" r:id="rId47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F30D1"/>
    <a:srgbClr val="00B0F0"/>
    <a:srgbClr val="FFFFFF"/>
    <a:srgbClr val="9F7132"/>
    <a:srgbClr val="1C3158"/>
    <a:srgbClr val="3344E1"/>
    <a:srgbClr val="CD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458" autoAdjust="0"/>
  </p:normalViewPr>
  <p:slideViewPr>
    <p:cSldViewPr snapToGrid="0">
      <p:cViewPr varScale="1">
        <p:scale>
          <a:sx n="72" d="100"/>
          <a:sy n="72" d="100"/>
        </p:scale>
        <p:origin x="1806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575" cy="498475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40" y="0"/>
            <a:ext cx="2949575" cy="498475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>
              <a:defRPr sz="1200"/>
            </a:lvl1pPr>
          </a:lstStyle>
          <a:p>
            <a:fld id="{6E38B091-BCC1-4E58-AF8A-A70FF5F5C98F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1" rIns="91421" bIns="4571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9" y="4783139"/>
            <a:ext cx="5445125" cy="3913187"/>
          </a:xfrm>
          <a:prstGeom prst="rect">
            <a:avLst/>
          </a:prstGeom>
        </p:spPr>
        <p:txBody>
          <a:bodyPr vert="horz" lIns="91421" tIns="45711" rIns="91421" bIns="4571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0865"/>
            <a:ext cx="2949575" cy="498475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40" y="9440865"/>
            <a:ext cx="2949575" cy="498475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>
              <a:defRPr sz="1200"/>
            </a:lvl1pPr>
          </a:lstStyle>
          <a:p>
            <a:fld id="{BEDA9C65-83F3-4FFB-B341-E57882C1FFA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314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884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084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3308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856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9313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1431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1612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7283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9889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0918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5006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9697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1509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2754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7067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5808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1447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415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265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5606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3156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639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9403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677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457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3149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3108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61148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07515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37553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A9C65-83F3-4FFB-B341-E57882C1FFA1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6077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8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816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578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569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83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8589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97AAB-D05D-4216-9BF9-01D0650648B9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190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845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698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918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1658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700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792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61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39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791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491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100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4534-634B-46D7-B9DD-4D2EC3254170}" type="datetimeFigureOut">
              <a:rPr kumimoji="1" lang="ja-JP" altLang="en-US" smtClean="0"/>
              <a:t>2020/1/9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A03F2-D6F3-4235-B720-88E3B0E3E92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11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8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emf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microsoft.com/office/2007/relationships/hdphoto" Target="../media/hdphoto3.wdp"/><Relationship Id="rId9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防災講座　</a:t>
            </a:r>
            <a:r>
              <a:rPr lang="en-US" altLang="ja-JP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コマ目（案）</a:t>
            </a:r>
            <a:r>
              <a:rPr lang="en-US" altLang="ja-JP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15</a:t>
            </a:r>
            <a:r>
              <a:rPr lang="ja-JP" altLang="en-US" sz="4618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分版</a:t>
            </a:r>
            <a:endParaRPr lang="en-US" altLang="ja-JP" sz="4618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7633" y="2752477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ぼ う さ い　    こ う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kumimoji="1" lang="ja-JP" altLang="en-US" dirty="0">
                <a:solidFill>
                  <a:schemeClr val="bg1"/>
                </a:solidFill>
              </a:rPr>
              <a:t>ざ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5510A6-786F-4358-B932-A6F7425FA602}"/>
              </a:ext>
            </a:extLst>
          </p:cNvPr>
          <p:cNvSpPr txBox="1"/>
          <p:nvPr/>
        </p:nvSpPr>
        <p:spPr>
          <a:xfrm>
            <a:off x="4705816" y="2752477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CA44A6-BD62-46B9-8911-C48346CD4A07}"/>
              </a:ext>
            </a:extLst>
          </p:cNvPr>
          <p:cNvSpPr txBox="1"/>
          <p:nvPr/>
        </p:nvSpPr>
        <p:spPr>
          <a:xfrm>
            <a:off x="7780319" y="2752477"/>
            <a:ext cx="127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ふんばん</a:t>
            </a:r>
          </a:p>
        </p:txBody>
      </p:sp>
    </p:spTree>
    <p:extLst>
      <p:ext uri="{BB962C8B-B14F-4D97-AF65-F5344CB8AC3E}">
        <p14:creationId xmlns:p14="http://schemas.microsoft.com/office/powerpoint/2010/main" val="2083728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7885"/>
          <a:stretch/>
        </p:blipFill>
        <p:spPr>
          <a:xfrm>
            <a:off x="0" y="602260"/>
            <a:ext cx="9144000" cy="625574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</a:t>
            </a:r>
            <a:r>
              <a:rPr lang="en-US" altLang="ja-JP" sz="3200" dirty="0">
                <a:solidFill>
                  <a:schemeClr val="bg1"/>
                </a:solidFill>
                <a:latin typeface="+mj-ea"/>
              </a:rPr>
              <a:t> </a:t>
            </a: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</a:t>
            </a:r>
            <a:r>
              <a:rPr lang="en-US" altLang="en-US" sz="1800" b="1" dirty="0">
                <a:latin typeface="+mj-ea"/>
                <a:ea typeface="+mj-ea"/>
              </a:rPr>
              <a:t>宮崎</a:t>
            </a:r>
            <a:r>
              <a:rPr lang="ja-JP" altLang="en-US" sz="1800" b="1" dirty="0">
                <a:latin typeface="+mj-ea"/>
                <a:ea typeface="+mj-ea"/>
              </a:rPr>
              <a:t>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23239" y="8958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REP04</a:t>
            </a:r>
            <a:endParaRPr kumimoji="1" lang="ja-JP" altLang="en-US" dirty="0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4000" b="1" dirty="0">
                <a:solidFill>
                  <a:schemeClr val="tx1"/>
                </a:solidFill>
              </a:rPr>
              <a:t>12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6350120"/>
            <a:ext cx="1603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みやざき　ちく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81018" y="135158"/>
            <a:ext cx="3214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　　ねん　　が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つ</a:t>
            </a:r>
            <a:r>
              <a:rPr kumimoji="1" lang="ja-JP" altLang="en-US" sz="1000" dirty="0">
                <a:solidFill>
                  <a:schemeClr val="bg1"/>
                </a:solidFill>
              </a:rPr>
              <a:t>こうずい　たいふうだい　　　ごう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2" name="図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3" name="円/楕円 22"/>
          <p:cNvSpPr/>
          <p:nvPr/>
        </p:nvSpPr>
        <p:spPr>
          <a:xfrm>
            <a:off x="7651155" y="1343006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510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水害写真</a:t>
            </a:r>
            <a:endParaRPr lang="en-US" altLang="ja-JP" sz="4618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618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大野川</a:t>
            </a:r>
            <a:endParaRPr lang="en-US" altLang="ja-JP" sz="4618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24250" y="2541815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すい　　　が</a:t>
            </a:r>
            <a:r>
              <a:rPr kumimoji="1" lang="ja-JP" altLang="en-US" sz="1100" dirty="0" err="1">
                <a:solidFill>
                  <a:schemeClr val="bg1"/>
                </a:solidFill>
              </a:rPr>
              <a:t>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しゃ　　　しん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0633" y="3218009"/>
            <a:ext cx="1617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</p:spTree>
    <p:extLst>
      <p:ext uri="{BB962C8B-B14F-4D97-AF65-F5344CB8AC3E}">
        <p14:creationId xmlns:p14="http://schemas.microsoft.com/office/powerpoint/2010/main" val="2260280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b="3998"/>
          <a:stretch/>
        </p:blipFill>
        <p:spPr>
          <a:xfrm>
            <a:off x="0" y="562000"/>
            <a:ext cx="9144000" cy="325752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t="4021"/>
          <a:stretch/>
        </p:blipFill>
        <p:spPr>
          <a:xfrm>
            <a:off x="0" y="4032519"/>
            <a:ext cx="9144000" cy="2465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317182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大分市鶴瀬地区　堤防決壊後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44680" y="1666613"/>
            <a:ext cx="390744" cy="634825"/>
          </a:xfrm>
          <a:custGeom>
            <a:avLst/>
            <a:gdLst>
              <a:gd name="T0" fmla="*/ 0 w 579254"/>
              <a:gd name="T1" fmla="*/ 0 h 941678"/>
              <a:gd name="T2" fmla="*/ 585279 w 579254"/>
              <a:gd name="T3" fmla="*/ 414785 h 941678"/>
              <a:gd name="T4" fmla="*/ 189142 w 579254"/>
              <a:gd name="T5" fmla="*/ 931839 h 94167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79254" h="941678">
                <a:moveTo>
                  <a:pt x="0" y="0"/>
                </a:moveTo>
                <a:cubicBezTo>
                  <a:pt x="356924" y="72870"/>
                  <a:pt x="588149" y="154641"/>
                  <a:pt x="578992" y="419164"/>
                </a:cubicBezTo>
                <a:cubicBezTo>
                  <a:pt x="569835" y="683687"/>
                  <a:pt x="419420" y="807464"/>
                  <a:pt x="187106" y="941678"/>
                </a:cubicBezTo>
              </a:path>
            </a:pathLst>
          </a:cu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5" name="テキスト ボックス 24"/>
          <p:cNvSpPr txBox="1">
            <a:spLocks noChangeArrowheads="1"/>
          </p:cNvSpPr>
          <p:nvPr/>
        </p:nvSpPr>
        <p:spPr bwMode="auto">
          <a:xfrm>
            <a:off x="79217" y="1706226"/>
            <a:ext cx="461665" cy="7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0000FF"/>
                </a:solidFill>
              </a:rPr>
              <a:t>大野川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33328" y="109041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がつたいふうだい　　ごう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310049" y="1726326"/>
            <a:ext cx="338554" cy="79284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00" dirty="0">
                <a:solidFill>
                  <a:srgbClr val="0000FF"/>
                </a:solidFill>
              </a:rPr>
              <a:t>おおの　がわ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217" y="6445833"/>
            <a:ext cx="30396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つる　せ　ち　く　　　 </a:t>
            </a:r>
            <a:r>
              <a:rPr kumimoji="1" lang="ja-JP" altLang="en-US" sz="1000" dirty="0" err="1"/>
              <a:t>ていぼうけっ</a:t>
            </a:r>
            <a:r>
              <a:rPr kumimoji="1" lang="ja-JP" altLang="en-US" sz="1000" dirty="0"/>
              <a:t>かいご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3" name="円/楕円 22"/>
          <p:cNvSpPr/>
          <p:nvPr/>
        </p:nvSpPr>
        <p:spPr>
          <a:xfrm>
            <a:off x="8014742" y="1218476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807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" r="625" b="998"/>
          <a:stretch/>
        </p:blipFill>
        <p:spPr>
          <a:xfrm>
            <a:off x="0" y="544999"/>
            <a:ext cx="9144000" cy="631300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月豪雨（台風第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竹田市　豊岡小学校付近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53999" y="120289"/>
            <a:ext cx="2811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つごうう</a:t>
            </a:r>
            <a:r>
              <a:rPr kumimoji="1" lang="ja-JP" altLang="en-US" sz="1000" dirty="0">
                <a:solidFill>
                  <a:schemeClr val="bg1"/>
                </a:solidFill>
              </a:rPr>
              <a:t>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6384392"/>
            <a:ext cx="26773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たけ　だ　し　　　とよおかしょうが</a:t>
            </a:r>
            <a:r>
              <a:rPr kumimoji="1" lang="ja-JP" altLang="en-US" sz="1000" dirty="0" err="1"/>
              <a:t>っ</a:t>
            </a:r>
            <a:r>
              <a:rPr kumimoji="1" lang="ja-JP" altLang="en-US" sz="1000" dirty="0"/>
              <a:t>こうふ　きん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2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6595327" y="648064"/>
            <a:ext cx="2548673" cy="167185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0" name="Text Box 29"/>
          <p:cNvSpPr txBox="1">
            <a:spLocks noChangeArrowheads="1"/>
          </p:cNvSpPr>
          <p:nvPr/>
        </p:nvSpPr>
        <p:spPr bwMode="auto">
          <a:xfrm>
            <a:off x="8289831" y="1917231"/>
            <a:ext cx="1056827" cy="44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800" dirty="0">
                <a:solidFill>
                  <a:srgbClr val="25C6FF"/>
                </a:solidFill>
              </a:rPr>
              <a:t>竹田市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350630" y="1863695"/>
            <a:ext cx="7136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たけ　　だ　　　し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8329266" y="946568"/>
            <a:ext cx="804716" cy="2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000" dirty="0">
                <a:solidFill>
                  <a:srgbClr val="25C6FF"/>
                </a:solidFill>
              </a:rPr>
              <a:t>大野川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459276" y="904490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おおのがわ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3237038-8F5F-45B2-A839-A66687B57DF4}"/>
              </a:ext>
            </a:extLst>
          </p:cNvPr>
          <p:cNvCxnSpPr>
            <a:cxnSpLocks/>
          </p:cNvCxnSpPr>
          <p:nvPr/>
        </p:nvCxnSpPr>
        <p:spPr>
          <a:xfrm flipV="1">
            <a:off x="8424547" y="1215586"/>
            <a:ext cx="313486" cy="81885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フリーフォーム 44"/>
          <p:cNvSpPr/>
          <p:nvPr/>
        </p:nvSpPr>
        <p:spPr>
          <a:xfrm>
            <a:off x="7401603" y="1069851"/>
            <a:ext cx="1745901" cy="711637"/>
          </a:xfrm>
          <a:custGeom>
            <a:avLst/>
            <a:gdLst>
              <a:gd name="connsiteX0" fmla="*/ 1745901 w 1745901"/>
              <a:gd name="connsiteY0" fmla="*/ 39239 h 711637"/>
              <a:gd name="connsiteX1" fmla="*/ 1675562 w 1745901"/>
              <a:gd name="connsiteY1" fmla="*/ 1557 h 711637"/>
              <a:gd name="connsiteX2" fmla="*/ 1645417 w 1745901"/>
              <a:gd name="connsiteY2" fmla="*/ 9094 h 711637"/>
              <a:gd name="connsiteX3" fmla="*/ 1650441 w 1745901"/>
              <a:gd name="connsiteY3" fmla="*/ 26678 h 711637"/>
              <a:gd name="connsiteX4" fmla="*/ 1617784 w 1745901"/>
              <a:gd name="connsiteY4" fmla="*/ 41751 h 711637"/>
              <a:gd name="connsiteX5" fmla="*/ 1585127 w 1745901"/>
              <a:gd name="connsiteY5" fmla="*/ 26678 h 711637"/>
              <a:gd name="connsiteX6" fmla="*/ 1562518 w 1745901"/>
              <a:gd name="connsiteY6" fmla="*/ 61847 h 711637"/>
              <a:gd name="connsiteX7" fmla="*/ 1595175 w 1745901"/>
              <a:gd name="connsiteY7" fmla="*/ 94505 h 711637"/>
              <a:gd name="connsiteX8" fmla="*/ 1607736 w 1745901"/>
              <a:gd name="connsiteY8" fmla="*/ 134698 h 711637"/>
              <a:gd name="connsiteX9" fmla="*/ 1554982 w 1745901"/>
              <a:gd name="connsiteY9" fmla="*/ 149770 h 711637"/>
              <a:gd name="connsiteX10" fmla="*/ 1512276 w 1745901"/>
              <a:gd name="connsiteY10" fmla="*/ 122138 h 711637"/>
              <a:gd name="connsiteX11" fmla="*/ 1467059 w 1745901"/>
              <a:gd name="connsiteY11" fmla="*/ 119625 h 711637"/>
              <a:gd name="connsiteX12" fmla="*/ 1416817 w 1745901"/>
              <a:gd name="connsiteY12" fmla="*/ 137210 h 711637"/>
              <a:gd name="connsiteX13" fmla="*/ 1414305 w 1745901"/>
              <a:gd name="connsiteY13" fmla="*/ 182428 h 711637"/>
              <a:gd name="connsiteX14" fmla="*/ 1406769 w 1745901"/>
              <a:gd name="connsiteY14" fmla="*/ 230157 h 711637"/>
              <a:gd name="connsiteX15" fmla="*/ 1359039 w 1745901"/>
              <a:gd name="connsiteY15" fmla="*/ 237694 h 711637"/>
              <a:gd name="connsiteX16" fmla="*/ 1316334 w 1745901"/>
              <a:gd name="connsiteY16" fmla="*/ 275375 h 711637"/>
              <a:gd name="connsiteX17" fmla="*/ 1248507 w 1745901"/>
              <a:gd name="connsiteY17" fmla="*/ 262814 h 711637"/>
              <a:gd name="connsiteX18" fmla="*/ 1175657 w 1745901"/>
              <a:gd name="connsiteY18" fmla="*/ 250254 h 711637"/>
              <a:gd name="connsiteX19" fmla="*/ 1160584 w 1745901"/>
              <a:gd name="connsiteY19" fmla="*/ 287935 h 711637"/>
              <a:gd name="connsiteX20" fmla="*/ 1052564 w 1745901"/>
              <a:gd name="connsiteY20" fmla="*/ 277887 h 711637"/>
              <a:gd name="connsiteX21" fmla="*/ 1034980 w 1745901"/>
              <a:gd name="connsiteY21" fmla="*/ 295472 h 711637"/>
              <a:gd name="connsiteX22" fmla="*/ 1027444 w 1745901"/>
              <a:gd name="connsiteY22" fmla="*/ 330641 h 711637"/>
              <a:gd name="connsiteX23" fmla="*/ 942033 w 1745901"/>
              <a:gd name="connsiteY23" fmla="*/ 305520 h 711637"/>
              <a:gd name="connsiteX24" fmla="*/ 937008 w 1745901"/>
              <a:gd name="connsiteY24" fmla="*/ 260302 h 711637"/>
              <a:gd name="connsiteX25" fmla="*/ 906863 w 1745901"/>
              <a:gd name="connsiteY25" fmla="*/ 265327 h 711637"/>
              <a:gd name="connsiteX26" fmla="*/ 886767 w 1745901"/>
              <a:gd name="connsiteY26" fmla="*/ 315568 h 711637"/>
              <a:gd name="connsiteX27" fmla="*/ 773723 w 1745901"/>
              <a:gd name="connsiteY27" fmla="*/ 345713 h 711637"/>
              <a:gd name="connsiteX28" fmla="*/ 743578 w 1745901"/>
              <a:gd name="connsiteY28" fmla="*/ 350738 h 711637"/>
              <a:gd name="connsiteX29" fmla="*/ 698360 w 1745901"/>
              <a:gd name="connsiteY29" fmla="*/ 393443 h 711637"/>
              <a:gd name="connsiteX30" fmla="*/ 668215 w 1745901"/>
              <a:gd name="connsiteY30" fmla="*/ 418564 h 711637"/>
              <a:gd name="connsiteX31" fmla="*/ 597876 w 1745901"/>
              <a:gd name="connsiteY31" fmla="*/ 423588 h 711637"/>
              <a:gd name="connsiteX32" fmla="*/ 552659 w 1745901"/>
              <a:gd name="connsiteY32" fmla="*/ 358274 h 711637"/>
              <a:gd name="connsiteX33" fmla="*/ 499905 w 1745901"/>
              <a:gd name="connsiteY33" fmla="*/ 360786 h 711637"/>
              <a:gd name="connsiteX34" fmla="*/ 489857 w 1745901"/>
              <a:gd name="connsiteY34" fmla="*/ 388419 h 711637"/>
              <a:gd name="connsiteX35" fmla="*/ 467248 w 1745901"/>
              <a:gd name="connsiteY35" fmla="*/ 408516 h 711637"/>
              <a:gd name="connsiteX36" fmla="*/ 459712 w 1745901"/>
              <a:gd name="connsiteY36" fmla="*/ 438661 h 711637"/>
              <a:gd name="connsiteX37" fmla="*/ 452175 w 1745901"/>
              <a:gd name="connsiteY37" fmla="*/ 458757 h 711637"/>
              <a:gd name="connsiteX38" fmla="*/ 444639 w 1745901"/>
              <a:gd name="connsiteY38" fmla="*/ 486390 h 711637"/>
              <a:gd name="connsiteX39" fmla="*/ 419518 w 1745901"/>
              <a:gd name="connsiteY39" fmla="*/ 476342 h 711637"/>
              <a:gd name="connsiteX40" fmla="*/ 346668 w 1745901"/>
              <a:gd name="connsiteY40" fmla="*/ 514023 h 711637"/>
              <a:gd name="connsiteX41" fmla="*/ 341644 w 1745901"/>
              <a:gd name="connsiteY41" fmla="*/ 521560 h 711637"/>
              <a:gd name="connsiteX42" fmla="*/ 293914 w 1745901"/>
              <a:gd name="connsiteY42" fmla="*/ 506487 h 711637"/>
              <a:gd name="connsiteX43" fmla="*/ 278841 w 1745901"/>
              <a:gd name="connsiteY43" fmla="*/ 501463 h 711637"/>
              <a:gd name="connsiteX44" fmla="*/ 231112 w 1745901"/>
              <a:gd name="connsiteY44" fmla="*/ 521560 h 711637"/>
              <a:gd name="connsiteX45" fmla="*/ 216039 w 1745901"/>
              <a:gd name="connsiteY45" fmla="*/ 566777 h 711637"/>
              <a:gd name="connsiteX46" fmla="*/ 200967 w 1745901"/>
              <a:gd name="connsiteY46" fmla="*/ 594410 h 711637"/>
              <a:gd name="connsiteX47" fmla="*/ 180870 w 1745901"/>
              <a:gd name="connsiteY47" fmla="*/ 606970 h 711637"/>
              <a:gd name="connsiteX48" fmla="*/ 160773 w 1745901"/>
              <a:gd name="connsiteY48" fmla="*/ 594410 h 711637"/>
              <a:gd name="connsiteX49" fmla="*/ 140676 w 1745901"/>
              <a:gd name="connsiteY49" fmla="*/ 566777 h 711637"/>
              <a:gd name="connsiteX50" fmla="*/ 120580 w 1745901"/>
              <a:gd name="connsiteY50" fmla="*/ 544168 h 711637"/>
              <a:gd name="connsiteX51" fmla="*/ 80386 w 1745901"/>
              <a:gd name="connsiteY51" fmla="*/ 549192 h 711637"/>
              <a:gd name="connsiteX52" fmla="*/ 62802 w 1745901"/>
              <a:gd name="connsiteY52" fmla="*/ 581850 h 711637"/>
              <a:gd name="connsiteX53" fmla="*/ 77874 w 1745901"/>
              <a:gd name="connsiteY53" fmla="*/ 622043 h 711637"/>
              <a:gd name="connsiteX54" fmla="*/ 105507 w 1745901"/>
              <a:gd name="connsiteY54" fmla="*/ 652188 h 711637"/>
              <a:gd name="connsiteX55" fmla="*/ 105507 w 1745901"/>
              <a:gd name="connsiteY55" fmla="*/ 679821 h 711637"/>
              <a:gd name="connsiteX56" fmla="*/ 62802 w 1745901"/>
              <a:gd name="connsiteY56" fmla="*/ 709966 h 711637"/>
              <a:gd name="connsiteX57" fmla="*/ 5024 w 1745901"/>
              <a:gd name="connsiteY57" fmla="*/ 707454 h 711637"/>
              <a:gd name="connsiteX58" fmla="*/ 2512 w 1745901"/>
              <a:gd name="connsiteY58" fmla="*/ 704942 h 711637"/>
              <a:gd name="connsiteX59" fmla="*/ 0 w 1745901"/>
              <a:gd name="connsiteY59" fmla="*/ 704942 h 71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45901" h="711637">
                <a:moveTo>
                  <a:pt x="1745901" y="39239"/>
                </a:moveTo>
                <a:cubicBezTo>
                  <a:pt x="1719105" y="22910"/>
                  <a:pt x="1692309" y="6581"/>
                  <a:pt x="1675562" y="1557"/>
                </a:cubicBezTo>
                <a:cubicBezTo>
                  <a:pt x="1658815" y="-3467"/>
                  <a:pt x="1649604" y="4907"/>
                  <a:pt x="1645417" y="9094"/>
                </a:cubicBezTo>
                <a:cubicBezTo>
                  <a:pt x="1641230" y="13281"/>
                  <a:pt x="1655046" y="21235"/>
                  <a:pt x="1650441" y="26678"/>
                </a:cubicBezTo>
                <a:cubicBezTo>
                  <a:pt x="1645836" y="32121"/>
                  <a:pt x="1628670" y="41751"/>
                  <a:pt x="1617784" y="41751"/>
                </a:cubicBezTo>
                <a:cubicBezTo>
                  <a:pt x="1606898" y="41751"/>
                  <a:pt x="1594338" y="23329"/>
                  <a:pt x="1585127" y="26678"/>
                </a:cubicBezTo>
                <a:cubicBezTo>
                  <a:pt x="1575916" y="30027"/>
                  <a:pt x="1560843" y="50543"/>
                  <a:pt x="1562518" y="61847"/>
                </a:cubicBezTo>
                <a:cubicBezTo>
                  <a:pt x="1564193" y="73152"/>
                  <a:pt x="1587639" y="82363"/>
                  <a:pt x="1595175" y="94505"/>
                </a:cubicBezTo>
                <a:cubicBezTo>
                  <a:pt x="1602711" y="106647"/>
                  <a:pt x="1614435" y="125487"/>
                  <a:pt x="1607736" y="134698"/>
                </a:cubicBezTo>
                <a:cubicBezTo>
                  <a:pt x="1601037" y="143909"/>
                  <a:pt x="1570892" y="151863"/>
                  <a:pt x="1554982" y="149770"/>
                </a:cubicBezTo>
                <a:cubicBezTo>
                  <a:pt x="1539072" y="147677"/>
                  <a:pt x="1526930" y="127162"/>
                  <a:pt x="1512276" y="122138"/>
                </a:cubicBezTo>
                <a:cubicBezTo>
                  <a:pt x="1497622" y="117114"/>
                  <a:pt x="1482969" y="117113"/>
                  <a:pt x="1467059" y="119625"/>
                </a:cubicBezTo>
                <a:cubicBezTo>
                  <a:pt x="1451149" y="122137"/>
                  <a:pt x="1425609" y="126743"/>
                  <a:pt x="1416817" y="137210"/>
                </a:cubicBezTo>
                <a:cubicBezTo>
                  <a:pt x="1408025" y="147677"/>
                  <a:pt x="1415980" y="166937"/>
                  <a:pt x="1414305" y="182428"/>
                </a:cubicBezTo>
                <a:cubicBezTo>
                  <a:pt x="1412630" y="197919"/>
                  <a:pt x="1415980" y="220946"/>
                  <a:pt x="1406769" y="230157"/>
                </a:cubicBezTo>
                <a:cubicBezTo>
                  <a:pt x="1397558" y="239368"/>
                  <a:pt x="1374111" y="230158"/>
                  <a:pt x="1359039" y="237694"/>
                </a:cubicBezTo>
                <a:cubicBezTo>
                  <a:pt x="1343966" y="245230"/>
                  <a:pt x="1334756" y="271188"/>
                  <a:pt x="1316334" y="275375"/>
                </a:cubicBezTo>
                <a:cubicBezTo>
                  <a:pt x="1297912" y="279562"/>
                  <a:pt x="1248507" y="262814"/>
                  <a:pt x="1248507" y="262814"/>
                </a:cubicBezTo>
                <a:cubicBezTo>
                  <a:pt x="1225061" y="258627"/>
                  <a:pt x="1190311" y="246067"/>
                  <a:pt x="1175657" y="250254"/>
                </a:cubicBezTo>
                <a:cubicBezTo>
                  <a:pt x="1161003" y="254441"/>
                  <a:pt x="1181099" y="283330"/>
                  <a:pt x="1160584" y="287935"/>
                </a:cubicBezTo>
                <a:cubicBezTo>
                  <a:pt x="1140069" y="292540"/>
                  <a:pt x="1073498" y="276631"/>
                  <a:pt x="1052564" y="277887"/>
                </a:cubicBezTo>
                <a:cubicBezTo>
                  <a:pt x="1031630" y="279143"/>
                  <a:pt x="1039167" y="286680"/>
                  <a:pt x="1034980" y="295472"/>
                </a:cubicBezTo>
                <a:cubicBezTo>
                  <a:pt x="1030793" y="304264"/>
                  <a:pt x="1042935" y="328966"/>
                  <a:pt x="1027444" y="330641"/>
                </a:cubicBezTo>
                <a:cubicBezTo>
                  <a:pt x="1011953" y="332316"/>
                  <a:pt x="957106" y="317243"/>
                  <a:pt x="942033" y="305520"/>
                </a:cubicBezTo>
                <a:cubicBezTo>
                  <a:pt x="926960" y="293797"/>
                  <a:pt x="942870" y="267001"/>
                  <a:pt x="937008" y="260302"/>
                </a:cubicBezTo>
                <a:cubicBezTo>
                  <a:pt x="931146" y="253603"/>
                  <a:pt x="915236" y="256116"/>
                  <a:pt x="906863" y="265327"/>
                </a:cubicBezTo>
                <a:cubicBezTo>
                  <a:pt x="898489" y="274538"/>
                  <a:pt x="908957" y="302170"/>
                  <a:pt x="886767" y="315568"/>
                </a:cubicBezTo>
                <a:cubicBezTo>
                  <a:pt x="864577" y="328966"/>
                  <a:pt x="797588" y="339851"/>
                  <a:pt x="773723" y="345713"/>
                </a:cubicBezTo>
                <a:cubicBezTo>
                  <a:pt x="749858" y="351575"/>
                  <a:pt x="756139" y="342783"/>
                  <a:pt x="743578" y="350738"/>
                </a:cubicBezTo>
                <a:cubicBezTo>
                  <a:pt x="731017" y="358693"/>
                  <a:pt x="710920" y="382139"/>
                  <a:pt x="698360" y="393443"/>
                </a:cubicBezTo>
                <a:cubicBezTo>
                  <a:pt x="685799" y="404747"/>
                  <a:pt x="684962" y="413540"/>
                  <a:pt x="668215" y="418564"/>
                </a:cubicBezTo>
                <a:cubicBezTo>
                  <a:pt x="651468" y="423588"/>
                  <a:pt x="617135" y="433636"/>
                  <a:pt x="597876" y="423588"/>
                </a:cubicBezTo>
                <a:cubicBezTo>
                  <a:pt x="578617" y="413540"/>
                  <a:pt x="568987" y="368741"/>
                  <a:pt x="552659" y="358274"/>
                </a:cubicBezTo>
                <a:cubicBezTo>
                  <a:pt x="536331" y="347807"/>
                  <a:pt x="510372" y="355762"/>
                  <a:pt x="499905" y="360786"/>
                </a:cubicBezTo>
                <a:cubicBezTo>
                  <a:pt x="489438" y="365810"/>
                  <a:pt x="495300" y="380464"/>
                  <a:pt x="489857" y="388419"/>
                </a:cubicBezTo>
                <a:cubicBezTo>
                  <a:pt x="484414" y="396374"/>
                  <a:pt x="472272" y="400142"/>
                  <a:pt x="467248" y="408516"/>
                </a:cubicBezTo>
                <a:cubicBezTo>
                  <a:pt x="462224" y="416890"/>
                  <a:pt x="462224" y="430288"/>
                  <a:pt x="459712" y="438661"/>
                </a:cubicBezTo>
                <a:cubicBezTo>
                  <a:pt x="457200" y="447034"/>
                  <a:pt x="454687" y="450802"/>
                  <a:pt x="452175" y="458757"/>
                </a:cubicBezTo>
                <a:cubicBezTo>
                  <a:pt x="449663" y="466712"/>
                  <a:pt x="450082" y="483459"/>
                  <a:pt x="444639" y="486390"/>
                </a:cubicBezTo>
                <a:cubicBezTo>
                  <a:pt x="439196" y="489321"/>
                  <a:pt x="435846" y="471737"/>
                  <a:pt x="419518" y="476342"/>
                </a:cubicBezTo>
                <a:cubicBezTo>
                  <a:pt x="403190" y="480947"/>
                  <a:pt x="359647" y="506487"/>
                  <a:pt x="346668" y="514023"/>
                </a:cubicBezTo>
                <a:cubicBezTo>
                  <a:pt x="333689" y="521559"/>
                  <a:pt x="350436" y="522816"/>
                  <a:pt x="341644" y="521560"/>
                </a:cubicBezTo>
                <a:cubicBezTo>
                  <a:pt x="332852" y="520304"/>
                  <a:pt x="304381" y="509836"/>
                  <a:pt x="293914" y="506487"/>
                </a:cubicBezTo>
                <a:cubicBezTo>
                  <a:pt x="283447" y="503138"/>
                  <a:pt x="289308" y="498951"/>
                  <a:pt x="278841" y="501463"/>
                </a:cubicBezTo>
                <a:cubicBezTo>
                  <a:pt x="268374" y="503975"/>
                  <a:pt x="241579" y="510674"/>
                  <a:pt x="231112" y="521560"/>
                </a:cubicBezTo>
                <a:cubicBezTo>
                  <a:pt x="220645" y="532446"/>
                  <a:pt x="221063" y="554635"/>
                  <a:pt x="216039" y="566777"/>
                </a:cubicBezTo>
                <a:cubicBezTo>
                  <a:pt x="211015" y="578919"/>
                  <a:pt x="206828" y="587711"/>
                  <a:pt x="200967" y="594410"/>
                </a:cubicBezTo>
                <a:cubicBezTo>
                  <a:pt x="195106" y="601109"/>
                  <a:pt x="187569" y="606970"/>
                  <a:pt x="180870" y="606970"/>
                </a:cubicBezTo>
                <a:cubicBezTo>
                  <a:pt x="174171" y="606970"/>
                  <a:pt x="167472" y="601109"/>
                  <a:pt x="160773" y="594410"/>
                </a:cubicBezTo>
                <a:cubicBezTo>
                  <a:pt x="154074" y="587711"/>
                  <a:pt x="147375" y="575151"/>
                  <a:pt x="140676" y="566777"/>
                </a:cubicBezTo>
                <a:cubicBezTo>
                  <a:pt x="133977" y="558403"/>
                  <a:pt x="130628" y="547099"/>
                  <a:pt x="120580" y="544168"/>
                </a:cubicBezTo>
                <a:cubicBezTo>
                  <a:pt x="110532" y="541237"/>
                  <a:pt x="90016" y="542912"/>
                  <a:pt x="80386" y="549192"/>
                </a:cubicBezTo>
                <a:cubicBezTo>
                  <a:pt x="70756" y="555472"/>
                  <a:pt x="63221" y="569708"/>
                  <a:pt x="62802" y="581850"/>
                </a:cubicBezTo>
                <a:cubicBezTo>
                  <a:pt x="62383" y="593992"/>
                  <a:pt x="70756" y="610320"/>
                  <a:pt x="77874" y="622043"/>
                </a:cubicBezTo>
                <a:cubicBezTo>
                  <a:pt x="84991" y="633766"/>
                  <a:pt x="100902" y="642558"/>
                  <a:pt x="105507" y="652188"/>
                </a:cubicBezTo>
                <a:cubicBezTo>
                  <a:pt x="110112" y="661818"/>
                  <a:pt x="112624" y="670191"/>
                  <a:pt x="105507" y="679821"/>
                </a:cubicBezTo>
                <a:cubicBezTo>
                  <a:pt x="98389" y="689451"/>
                  <a:pt x="79549" y="705361"/>
                  <a:pt x="62802" y="709966"/>
                </a:cubicBezTo>
                <a:cubicBezTo>
                  <a:pt x="46055" y="714571"/>
                  <a:pt x="15072" y="708291"/>
                  <a:pt x="5024" y="707454"/>
                </a:cubicBezTo>
                <a:cubicBezTo>
                  <a:pt x="-5024" y="706617"/>
                  <a:pt x="3349" y="705361"/>
                  <a:pt x="2512" y="704942"/>
                </a:cubicBezTo>
                <a:cubicBezTo>
                  <a:pt x="1675" y="704523"/>
                  <a:pt x="837" y="704732"/>
                  <a:pt x="0" y="704942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7659993" y="1483989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1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121"/>
            <a:ext cx="9144000" cy="639987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月豪雨（台風第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竹田市　旧竹田土木事務所付近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11289" y="6419594"/>
            <a:ext cx="3336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たけ　だ　し　　　きゅうたけだ　ど　ぼく　じむしょ　　ふ　きん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53999" y="120289"/>
            <a:ext cx="28119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つごうう</a:t>
            </a:r>
            <a:r>
              <a:rPr kumimoji="1" lang="ja-JP" altLang="en-US" sz="1000" dirty="0">
                <a:solidFill>
                  <a:schemeClr val="bg1"/>
                </a:solidFill>
              </a:rPr>
              <a:t>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3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6595327" y="648064"/>
            <a:ext cx="2548673" cy="167185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8289831" y="1917231"/>
            <a:ext cx="1056827" cy="44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800" dirty="0">
                <a:solidFill>
                  <a:srgbClr val="25C6FF"/>
                </a:solidFill>
              </a:rPr>
              <a:t>竹田市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350630" y="1863695"/>
            <a:ext cx="7136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たけ　　だ　　　し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8329266" y="946568"/>
            <a:ext cx="804716" cy="2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000" dirty="0">
                <a:solidFill>
                  <a:srgbClr val="25C6FF"/>
                </a:solidFill>
              </a:rPr>
              <a:t>大野川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459276" y="904490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おおのがわ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63237038-8F5F-45B2-A839-A66687B57DF4}"/>
              </a:ext>
            </a:extLst>
          </p:cNvPr>
          <p:cNvCxnSpPr>
            <a:cxnSpLocks/>
          </p:cNvCxnSpPr>
          <p:nvPr/>
        </p:nvCxnSpPr>
        <p:spPr>
          <a:xfrm flipV="1">
            <a:off x="8424547" y="1215586"/>
            <a:ext cx="313486" cy="81885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フリーフォーム 43"/>
          <p:cNvSpPr/>
          <p:nvPr/>
        </p:nvSpPr>
        <p:spPr>
          <a:xfrm>
            <a:off x="7401603" y="1069851"/>
            <a:ext cx="1745901" cy="711637"/>
          </a:xfrm>
          <a:custGeom>
            <a:avLst/>
            <a:gdLst>
              <a:gd name="connsiteX0" fmla="*/ 1745901 w 1745901"/>
              <a:gd name="connsiteY0" fmla="*/ 39239 h 711637"/>
              <a:gd name="connsiteX1" fmla="*/ 1675562 w 1745901"/>
              <a:gd name="connsiteY1" fmla="*/ 1557 h 711637"/>
              <a:gd name="connsiteX2" fmla="*/ 1645417 w 1745901"/>
              <a:gd name="connsiteY2" fmla="*/ 9094 h 711637"/>
              <a:gd name="connsiteX3" fmla="*/ 1650441 w 1745901"/>
              <a:gd name="connsiteY3" fmla="*/ 26678 h 711637"/>
              <a:gd name="connsiteX4" fmla="*/ 1617784 w 1745901"/>
              <a:gd name="connsiteY4" fmla="*/ 41751 h 711637"/>
              <a:gd name="connsiteX5" fmla="*/ 1585127 w 1745901"/>
              <a:gd name="connsiteY5" fmla="*/ 26678 h 711637"/>
              <a:gd name="connsiteX6" fmla="*/ 1562518 w 1745901"/>
              <a:gd name="connsiteY6" fmla="*/ 61847 h 711637"/>
              <a:gd name="connsiteX7" fmla="*/ 1595175 w 1745901"/>
              <a:gd name="connsiteY7" fmla="*/ 94505 h 711637"/>
              <a:gd name="connsiteX8" fmla="*/ 1607736 w 1745901"/>
              <a:gd name="connsiteY8" fmla="*/ 134698 h 711637"/>
              <a:gd name="connsiteX9" fmla="*/ 1554982 w 1745901"/>
              <a:gd name="connsiteY9" fmla="*/ 149770 h 711637"/>
              <a:gd name="connsiteX10" fmla="*/ 1512276 w 1745901"/>
              <a:gd name="connsiteY10" fmla="*/ 122138 h 711637"/>
              <a:gd name="connsiteX11" fmla="*/ 1467059 w 1745901"/>
              <a:gd name="connsiteY11" fmla="*/ 119625 h 711637"/>
              <a:gd name="connsiteX12" fmla="*/ 1416817 w 1745901"/>
              <a:gd name="connsiteY12" fmla="*/ 137210 h 711637"/>
              <a:gd name="connsiteX13" fmla="*/ 1414305 w 1745901"/>
              <a:gd name="connsiteY13" fmla="*/ 182428 h 711637"/>
              <a:gd name="connsiteX14" fmla="*/ 1406769 w 1745901"/>
              <a:gd name="connsiteY14" fmla="*/ 230157 h 711637"/>
              <a:gd name="connsiteX15" fmla="*/ 1359039 w 1745901"/>
              <a:gd name="connsiteY15" fmla="*/ 237694 h 711637"/>
              <a:gd name="connsiteX16" fmla="*/ 1316334 w 1745901"/>
              <a:gd name="connsiteY16" fmla="*/ 275375 h 711637"/>
              <a:gd name="connsiteX17" fmla="*/ 1248507 w 1745901"/>
              <a:gd name="connsiteY17" fmla="*/ 262814 h 711637"/>
              <a:gd name="connsiteX18" fmla="*/ 1175657 w 1745901"/>
              <a:gd name="connsiteY18" fmla="*/ 250254 h 711637"/>
              <a:gd name="connsiteX19" fmla="*/ 1160584 w 1745901"/>
              <a:gd name="connsiteY19" fmla="*/ 287935 h 711637"/>
              <a:gd name="connsiteX20" fmla="*/ 1052564 w 1745901"/>
              <a:gd name="connsiteY20" fmla="*/ 277887 h 711637"/>
              <a:gd name="connsiteX21" fmla="*/ 1034980 w 1745901"/>
              <a:gd name="connsiteY21" fmla="*/ 295472 h 711637"/>
              <a:gd name="connsiteX22" fmla="*/ 1027444 w 1745901"/>
              <a:gd name="connsiteY22" fmla="*/ 330641 h 711637"/>
              <a:gd name="connsiteX23" fmla="*/ 942033 w 1745901"/>
              <a:gd name="connsiteY23" fmla="*/ 305520 h 711637"/>
              <a:gd name="connsiteX24" fmla="*/ 937008 w 1745901"/>
              <a:gd name="connsiteY24" fmla="*/ 260302 h 711637"/>
              <a:gd name="connsiteX25" fmla="*/ 906863 w 1745901"/>
              <a:gd name="connsiteY25" fmla="*/ 265327 h 711637"/>
              <a:gd name="connsiteX26" fmla="*/ 886767 w 1745901"/>
              <a:gd name="connsiteY26" fmla="*/ 315568 h 711637"/>
              <a:gd name="connsiteX27" fmla="*/ 773723 w 1745901"/>
              <a:gd name="connsiteY27" fmla="*/ 345713 h 711637"/>
              <a:gd name="connsiteX28" fmla="*/ 743578 w 1745901"/>
              <a:gd name="connsiteY28" fmla="*/ 350738 h 711637"/>
              <a:gd name="connsiteX29" fmla="*/ 698360 w 1745901"/>
              <a:gd name="connsiteY29" fmla="*/ 393443 h 711637"/>
              <a:gd name="connsiteX30" fmla="*/ 668215 w 1745901"/>
              <a:gd name="connsiteY30" fmla="*/ 418564 h 711637"/>
              <a:gd name="connsiteX31" fmla="*/ 597876 w 1745901"/>
              <a:gd name="connsiteY31" fmla="*/ 423588 h 711637"/>
              <a:gd name="connsiteX32" fmla="*/ 552659 w 1745901"/>
              <a:gd name="connsiteY32" fmla="*/ 358274 h 711637"/>
              <a:gd name="connsiteX33" fmla="*/ 499905 w 1745901"/>
              <a:gd name="connsiteY33" fmla="*/ 360786 h 711637"/>
              <a:gd name="connsiteX34" fmla="*/ 489857 w 1745901"/>
              <a:gd name="connsiteY34" fmla="*/ 388419 h 711637"/>
              <a:gd name="connsiteX35" fmla="*/ 467248 w 1745901"/>
              <a:gd name="connsiteY35" fmla="*/ 408516 h 711637"/>
              <a:gd name="connsiteX36" fmla="*/ 459712 w 1745901"/>
              <a:gd name="connsiteY36" fmla="*/ 438661 h 711637"/>
              <a:gd name="connsiteX37" fmla="*/ 452175 w 1745901"/>
              <a:gd name="connsiteY37" fmla="*/ 458757 h 711637"/>
              <a:gd name="connsiteX38" fmla="*/ 444639 w 1745901"/>
              <a:gd name="connsiteY38" fmla="*/ 486390 h 711637"/>
              <a:gd name="connsiteX39" fmla="*/ 419518 w 1745901"/>
              <a:gd name="connsiteY39" fmla="*/ 476342 h 711637"/>
              <a:gd name="connsiteX40" fmla="*/ 346668 w 1745901"/>
              <a:gd name="connsiteY40" fmla="*/ 514023 h 711637"/>
              <a:gd name="connsiteX41" fmla="*/ 341644 w 1745901"/>
              <a:gd name="connsiteY41" fmla="*/ 521560 h 711637"/>
              <a:gd name="connsiteX42" fmla="*/ 293914 w 1745901"/>
              <a:gd name="connsiteY42" fmla="*/ 506487 h 711637"/>
              <a:gd name="connsiteX43" fmla="*/ 278841 w 1745901"/>
              <a:gd name="connsiteY43" fmla="*/ 501463 h 711637"/>
              <a:gd name="connsiteX44" fmla="*/ 231112 w 1745901"/>
              <a:gd name="connsiteY44" fmla="*/ 521560 h 711637"/>
              <a:gd name="connsiteX45" fmla="*/ 216039 w 1745901"/>
              <a:gd name="connsiteY45" fmla="*/ 566777 h 711637"/>
              <a:gd name="connsiteX46" fmla="*/ 200967 w 1745901"/>
              <a:gd name="connsiteY46" fmla="*/ 594410 h 711637"/>
              <a:gd name="connsiteX47" fmla="*/ 180870 w 1745901"/>
              <a:gd name="connsiteY47" fmla="*/ 606970 h 711637"/>
              <a:gd name="connsiteX48" fmla="*/ 160773 w 1745901"/>
              <a:gd name="connsiteY48" fmla="*/ 594410 h 711637"/>
              <a:gd name="connsiteX49" fmla="*/ 140676 w 1745901"/>
              <a:gd name="connsiteY49" fmla="*/ 566777 h 711637"/>
              <a:gd name="connsiteX50" fmla="*/ 120580 w 1745901"/>
              <a:gd name="connsiteY50" fmla="*/ 544168 h 711637"/>
              <a:gd name="connsiteX51" fmla="*/ 80386 w 1745901"/>
              <a:gd name="connsiteY51" fmla="*/ 549192 h 711637"/>
              <a:gd name="connsiteX52" fmla="*/ 62802 w 1745901"/>
              <a:gd name="connsiteY52" fmla="*/ 581850 h 711637"/>
              <a:gd name="connsiteX53" fmla="*/ 77874 w 1745901"/>
              <a:gd name="connsiteY53" fmla="*/ 622043 h 711637"/>
              <a:gd name="connsiteX54" fmla="*/ 105507 w 1745901"/>
              <a:gd name="connsiteY54" fmla="*/ 652188 h 711637"/>
              <a:gd name="connsiteX55" fmla="*/ 105507 w 1745901"/>
              <a:gd name="connsiteY55" fmla="*/ 679821 h 711637"/>
              <a:gd name="connsiteX56" fmla="*/ 62802 w 1745901"/>
              <a:gd name="connsiteY56" fmla="*/ 709966 h 711637"/>
              <a:gd name="connsiteX57" fmla="*/ 5024 w 1745901"/>
              <a:gd name="connsiteY57" fmla="*/ 707454 h 711637"/>
              <a:gd name="connsiteX58" fmla="*/ 2512 w 1745901"/>
              <a:gd name="connsiteY58" fmla="*/ 704942 h 711637"/>
              <a:gd name="connsiteX59" fmla="*/ 0 w 1745901"/>
              <a:gd name="connsiteY59" fmla="*/ 704942 h 71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45901" h="711637">
                <a:moveTo>
                  <a:pt x="1745901" y="39239"/>
                </a:moveTo>
                <a:cubicBezTo>
                  <a:pt x="1719105" y="22910"/>
                  <a:pt x="1692309" y="6581"/>
                  <a:pt x="1675562" y="1557"/>
                </a:cubicBezTo>
                <a:cubicBezTo>
                  <a:pt x="1658815" y="-3467"/>
                  <a:pt x="1649604" y="4907"/>
                  <a:pt x="1645417" y="9094"/>
                </a:cubicBezTo>
                <a:cubicBezTo>
                  <a:pt x="1641230" y="13281"/>
                  <a:pt x="1655046" y="21235"/>
                  <a:pt x="1650441" y="26678"/>
                </a:cubicBezTo>
                <a:cubicBezTo>
                  <a:pt x="1645836" y="32121"/>
                  <a:pt x="1628670" y="41751"/>
                  <a:pt x="1617784" y="41751"/>
                </a:cubicBezTo>
                <a:cubicBezTo>
                  <a:pt x="1606898" y="41751"/>
                  <a:pt x="1594338" y="23329"/>
                  <a:pt x="1585127" y="26678"/>
                </a:cubicBezTo>
                <a:cubicBezTo>
                  <a:pt x="1575916" y="30027"/>
                  <a:pt x="1560843" y="50543"/>
                  <a:pt x="1562518" y="61847"/>
                </a:cubicBezTo>
                <a:cubicBezTo>
                  <a:pt x="1564193" y="73152"/>
                  <a:pt x="1587639" y="82363"/>
                  <a:pt x="1595175" y="94505"/>
                </a:cubicBezTo>
                <a:cubicBezTo>
                  <a:pt x="1602711" y="106647"/>
                  <a:pt x="1614435" y="125487"/>
                  <a:pt x="1607736" y="134698"/>
                </a:cubicBezTo>
                <a:cubicBezTo>
                  <a:pt x="1601037" y="143909"/>
                  <a:pt x="1570892" y="151863"/>
                  <a:pt x="1554982" y="149770"/>
                </a:cubicBezTo>
                <a:cubicBezTo>
                  <a:pt x="1539072" y="147677"/>
                  <a:pt x="1526930" y="127162"/>
                  <a:pt x="1512276" y="122138"/>
                </a:cubicBezTo>
                <a:cubicBezTo>
                  <a:pt x="1497622" y="117114"/>
                  <a:pt x="1482969" y="117113"/>
                  <a:pt x="1467059" y="119625"/>
                </a:cubicBezTo>
                <a:cubicBezTo>
                  <a:pt x="1451149" y="122137"/>
                  <a:pt x="1425609" y="126743"/>
                  <a:pt x="1416817" y="137210"/>
                </a:cubicBezTo>
                <a:cubicBezTo>
                  <a:pt x="1408025" y="147677"/>
                  <a:pt x="1415980" y="166937"/>
                  <a:pt x="1414305" y="182428"/>
                </a:cubicBezTo>
                <a:cubicBezTo>
                  <a:pt x="1412630" y="197919"/>
                  <a:pt x="1415980" y="220946"/>
                  <a:pt x="1406769" y="230157"/>
                </a:cubicBezTo>
                <a:cubicBezTo>
                  <a:pt x="1397558" y="239368"/>
                  <a:pt x="1374111" y="230158"/>
                  <a:pt x="1359039" y="237694"/>
                </a:cubicBezTo>
                <a:cubicBezTo>
                  <a:pt x="1343966" y="245230"/>
                  <a:pt x="1334756" y="271188"/>
                  <a:pt x="1316334" y="275375"/>
                </a:cubicBezTo>
                <a:cubicBezTo>
                  <a:pt x="1297912" y="279562"/>
                  <a:pt x="1248507" y="262814"/>
                  <a:pt x="1248507" y="262814"/>
                </a:cubicBezTo>
                <a:cubicBezTo>
                  <a:pt x="1225061" y="258627"/>
                  <a:pt x="1190311" y="246067"/>
                  <a:pt x="1175657" y="250254"/>
                </a:cubicBezTo>
                <a:cubicBezTo>
                  <a:pt x="1161003" y="254441"/>
                  <a:pt x="1181099" y="283330"/>
                  <a:pt x="1160584" y="287935"/>
                </a:cubicBezTo>
                <a:cubicBezTo>
                  <a:pt x="1140069" y="292540"/>
                  <a:pt x="1073498" y="276631"/>
                  <a:pt x="1052564" y="277887"/>
                </a:cubicBezTo>
                <a:cubicBezTo>
                  <a:pt x="1031630" y="279143"/>
                  <a:pt x="1039167" y="286680"/>
                  <a:pt x="1034980" y="295472"/>
                </a:cubicBezTo>
                <a:cubicBezTo>
                  <a:pt x="1030793" y="304264"/>
                  <a:pt x="1042935" y="328966"/>
                  <a:pt x="1027444" y="330641"/>
                </a:cubicBezTo>
                <a:cubicBezTo>
                  <a:pt x="1011953" y="332316"/>
                  <a:pt x="957106" y="317243"/>
                  <a:pt x="942033" y="305520"/>
                </a:cubicBezTo>
                <a:cubicBezTo>
                  <a:pt x="926960" y="293797"/>
                  <a:pt x="942870" y="267001"/>
                  <a:pt x="937008" y="260302"/>
                </a:cubicBezTo>
                <a:cubicBezTo>
                  <a:pt x="931146" y="253603"/>
                  <a:pt x="915236" y="256116"/>
                  <a:pt x="906863" y="265327"/>
                </a:cubicBezTo>
                <a:cubicBezTo>
                  <a:pt x="898489" y="274538"/>
                  <a:pt x="908957" y="302170"/>
                  <a:pt x="886767" y="315568"/>
                </a:cubicBezTo>
                <a:cubicBezTo>
                  <a:pt x="864577" y="328966"/>
                  <a:pt x="797588" y="339851"/>
                  <a:pt x="773723" y="345713"/>
                </a:cubicBezTo>
                <a:cubicBezTo>
                  <a:pt x="749858" y="351575"/>
                  <a:pt x="756139" y="342783"/>
                  <a:pt x="743578" y="350738"/>
                </a:cubicBezTo>
                <a:cubicBezTo>
                  <a:pt x="731017" y="358693"/>
                  <a:pt x="710920" y="382139"/>
                  <a:pt x="698360" y="393443"/>
                </a:cubicBezTo>
                <a:cubicBezTo>
                  <a:pt x="685799" y="404747"/>
                  <a:pt x="684962" y="413540"/>
                  <a:pt x="668215" y="418564"/>
                </a:cubicBezTo>
                <a:cubicBezTo>
                  <a:pt x="651468" y="423588"/>
                  <a:pt x="617135" y="433636"/>
                  <a:pt x="597876" y="423588"/>
                </a:cubicBezTo>
                <a:cubicBezTo>
                  <a:pt x="578617" y="413540"/>
                  <a:pt x="568987" y="368741"/>
                  <a:pt x="552659" y="358274"/>
                </a:cubicBezTo>
                <a:cubicBezTo>
                  <a:pt x="536331" y="347807"/>
                  <a:pt x="510372" y="355762"/>
                  <a:pt x="499905" y="360786"/>
                </a:cubicBezTo>
                <a:cubicBezTo>
                  <a:pt x="489438" y="365810"/>
                  <a:pt x="495300" y="380464"/>
                  <a:pt x="489857" y="388419"/>
                </a:cubicBezTo>
                <a:cubicBezTo>
                  <a:pt x="484414" y="396374"/>
                  <a:pt x="472272" y="400142"/>
                  <a:pt x="467248" y="408516"/>
                </a:cubicBezTo>
                <a:cubicBezTo>
                  <a:pt x="462224" y="416890"/>
                  <a:pt x="462224" y="430288"/>
                  <a:pt x="459712" y="438661"/>
                </a:cubicBezTo>
                <a:cubicBezTo>
                  <a:pt x="457200" y="447034"/>
                  <a:pt x="454687" y="450802"/>
                  <a:pt x="452175" y="458757"/>
                </a:cubicBezTo>
                <a:cubicBezTo>
                  <a:pt x="449663" y="466712"/>
                  <a:pt x="450082" y="483459"/>
                  <a:pt x="444639" y="486390"/>
                </a:cubicBezTo>
                <a:cubicBezTo>
                  <a:pt x="439196" y="489321"/>
                  <a:pt x="435846" y="471737"/>
                  <a:pt x="419518" y="476342"/>
                </a:cubicBezTo>
                <a:cubicBezTo>
                  <a:pt x="403190" y="480947"/>
                  <a:pt x="359647" y="506487"/>
                  <a:pt x="346668" y="514023"/>
                </a:cubicBezTo>
                <a:cubicBezTo>
                  <a:pt x="333689" y="521559"/>
                  <a:pt x="350436" y="522816"/>
                  <a:pt x="341644" y="521560"/>
                </a:cubicBezTo>
                <a:cubicBezTo>
                  <a:pt x="332852" y="520304"/>
                  <a:pt x="304381" y="509836"/>
                  <a:pt x="293914" y="506487"/>
                </a:cubicBezTo>
                <a:cubicBezTo>
                  <a:pt x="283447" y="503138"/>
                  <a:pt x="289308" y="498951"/>
                  <a:pt x="278841" y="501463"/>
                </a:cubicBezTo>
                <a:cubicBezTo>
                  <a:pt x="268374" y="503975"/>
                  <a:pt x="241579" y="510674"/>
                  <a:pt x="231112" y="521560"/>
                </a:cubicBezTo>
                <a:cubicBezTo>
                  <a:pt x="220645" y="532446"/>
                  <a:pt x="221063" y="554635"/>
                  <a:pt x="216039" y="566777"/>
                </a:cubicBezTo>
                <a:cubicBezTo>
                  <a:pt x="211015" y="578919"/>
                  <a:pt x="206828" y="587711"/>
                  <a:pt x="200967" y="594410"/>
                </a:cubicBezTo>
                <a:cubicBezTo>
                  <a:pt x="195106" y="601109"/>
                  <a:pt x="187569" y="606970"/>
                  <a:pt x="180870" y="606970"/>
                </a:cubicBezTo>
                <a:cubicBezTo>
                  <a:pt x="174171" y="606970"/>
                  <a:pt x="167472" y="601109"/>
                  <a:pt x="160773" y="594410"/>
                </a:cubicBezTo>
                <a:cubicBezTo>
                  <a:pt x="154074" y="587711"/>
                  <a:pt x="147375" y="575151"/>
                  <a:pt x="140676" y="566777"/>
                </a:cubicBezTo>
                <a:cubicBezTo>
                  <a:pt x="133977" y="558403"/>
                  <a:pt x="130628" y="547099"/>
                  <a:pt x="120580" y="544168"/>
                </a:cubicBezTo>
                <a:cubicBezTo>
                  <a:pt x="110532" y="541237"/>
                  <a:pt x="90016" y="542912"/>
                  <a:pt x="80386" y="549192"/>
                </a:cubicBezTo>
                <a:cubicBezTo>
                  <a:pt x="70756" y="555472"/>
                  <a:pt x="63221" y="569708"/>
                  <a:pt x="62802" y="581850"/>
                </a:cubicBezTo>
                <a:cubicBezTo>
                  <a:pt x="62383" y="593992"/>
                  <a:pt x="70756" y="610320"/>
                  <a:pt x="77874" y="622043"/>
                </a:cubicBezTo>
                <a:cubicBezTo>
                  <a:pt x="84991" y="633766"/>
                  <a:pt x="100902" y="642558"/>
                  <a:pt x="105507" y="652188"/>
                </a:cubicBezTo>
                <a:cubicBezTo>
                  <a:pt x="110112" y="661818"/>
                  <a:pt x="112624" y="670191"/>
                  <a:pt x="105507" y="679821"/>
                </a:cubicBezTo>
                <a:cubicBezTo>
                  <a:pt x="98389" y="689451"/>
                  <a:pt x="79549" y="705361"/>
                  <a:pt x="62802" y="709966"/>
                </a:cubicBezTo>
                <a:cubicBezTo>
                  <a:pt x="46055" y="714571"/>
                  <a:pt x="15072" y="708291"/>
                  <a:pt x="5024" y="707454"/>
                </a:cubicBezTo>
                <a:cubicBezTo>
                  <a:pt x="-5024" y="706617"/>
                  <a:pt x="3349" y="705361"/>
                  <a:pt x="2512" y="704942"/>
                </a:cubicBezTo>
                <a:cubicBezTo>
                  <a:pt x="1675" y="704523"/>
                  <a:pt x="837" y="704732"/>
                  <a:pt x="0" y="704942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7698238" y="1577862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541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WINNT\Profiles\qp_pc112\ﾃﾞｽｸﾄｯﾌﾟ\0001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471"/>
            <a:ext cx="9144000" cy="649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 anchor="b" anchorCtr="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毛井地区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月洪水（梅雨前線）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23018" y="110202"/>
            <a:ext cx="28841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ば</a:t>
            </a:r>
            <a:r>
              <a:rPr kumimoji="1" lang="ja-JP" altLang="en-US" sz="1000" dirty="0">
                <a:solidFill>
                  <a:schemeClr val="bg1"/>
                </a:solidFill>
              </a:rPr>
              <a:t>いうぜんせん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11289" y="6419594"/>
            <a:ext cx="1875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　　　け　い　　ち　く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4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982871" y="1339761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8322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30"/>
            <a:ext cx="9144000" cy="63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4449338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chemeClr val="bg1"/>
                </a:solidFill>
                <a:latin typeface="+mj-ea"/>
                <a:ea typeface="+mj-ea"/>
              </a:rPr>
              <a:t>大分市　大津留地区（亀の井自動車学校）</a:t>
            </a:r>
            <a:endParaRPr lang="ja-JP" altLang="ja-JP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5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13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51568" y="110202"/>
            <a:ext cx="3057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　ねん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6313086"/>
            <a:ext cx="4097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おおいたし　　　おお　つ　る　　ち　く　　かめ　　　い　　じどう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しゃがっ</a:t>
            </a:r>
            <a:r>
              <a:rPr kumimoji="1" lang="ja-JP" altLang="en-US" sz="1000" dirty="0">
                <a:solidFill>
                  <a:schemeClr val="bg1"/>
                </a:solidFill>
              </a:rPr>
              <a:t>こう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5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8007456" y="1244453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874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2" descr="DSCF00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" r="104" b="9216"/>
          <a:stretch/>
        </p:blipFill>
        <p:spPr bwMode="auto">
          <a:xfrm>
            <a:off x="0" y="625194"/>
            <a:ext cx="9144000" cy="623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大分市　川添橋付近</a:t>
            </a:r>
            <a:endParaRPr lang="ja-JP" altLang="ja-JP" sz="18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H="1">
            <a:off x="2495550" y="4614471"/>
            <a:ext cx="1187529" cy="2366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2254380" y="4248537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00FF"/>
                </a:solidFill>
              </a:rPr>
              <a:t>大野川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6313086"/>
            <a:ext cx="21034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かわぞえばしふきん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15477" y="4113266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rgbClr val="0000FF"/>
                </a:solidFill>
              </a:rPr>
              <a:t>おおのがわ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8" name="円/楕円 17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6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7" name="円/楕円 26"/>
          <p:cNvSpPr/>
          <p:nvPr/>
        </p:nvSpPr>
        <p:spPr>
          <a:xfrm>
            <a:off x="8084478" y="1244312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10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 descr="DSCF00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/>
          <a:stretch/>
        </p:blipFill>
        <p:spPr bwMode="auto">
          <a:xfrm>
            <a:off x="0" y="577516"/>
            <a:ext cx="9144000" cy="62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chemeClr val="bg1"/>
                </a:solidFill>
                <a:latin typeface="+mj-ea"/>
                <a:ea typeface="+mj-ea"/>
              </a:rPr>
              <a:t>大分市　宮河内地区</a:t>
            </a:r>
            <a:endParaRPr lang="ja-JP" altLang="ja-JP" sz="1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6313086"/>
            <a:ext cx="20938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みやかわうち　ち　く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7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5" name="円/楕円 24"/>
          <p:cNvSpPr/>
          <p:nvPr/>
        </p:nvSpPr>
        <p:spPr>
          <a:xfrm>
            <a:off x="8067396" y="1309817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318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0" descr="026_大内川・戸次古川内水③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/>
          <a:stretch/>
        </p:blipFill>
        <p:spPr bwMode="auto">
          <a:xfrm>
            <a:off x="0" y="625642"/>
            <a:ext cx="9144000" cy="623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舟本地区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6313086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ysClr val="windowText" lastClr="000000"/>
                </a:solidFill>
              </a:rPr>
              <a:t>おおいたし　　　ふなもと　ち　く</a:t>
            </a:r>
            <a:endParaRPr kumimoji="1" lang="ja-JP" alt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8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929026" y="1489193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71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241081" y="1055998"/>
            <a:ext cx="9144000" cy="9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1.</a:t>
            </a:r>
            <a:r>
              <a:rPr lang="ja-JP" altLang="en-US" sz="2400" dirty="0"/>
              <a:t>水害について知ろう！</a:t>
            </a:r>
            <a:endParaRPr lang="en-US" altLang="ja-JP" sz="2400" dirty="0"/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/>
              <a:t>   過去に起きた水害を写真でみてみよう！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9144000" cy="38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rmAutofit/>
          </a:bodyPr>
          <a:lstStyle/>
          <a:p>
            <a:pPr algn="ctr"/>
            <a:r>
              <a:rPr lang="ja-JP" altLang="en-US" dirty="0"/>
              <a:t>目次（案）</a:t>
            </a:r>
            <a:endParaRPr kumimoji="1" lang="ja-JP" altLang="en-US" dirty="0"/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241081" y="2455705"/>
            <a:ext cx="9144000" cy="5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2.</a:t>
            </a:r>
            <a:r>
              <a:rPr lang="ja-JP" altLang="en-US" sz="2400" dirty="0"/>
              <a:t>自分たちが通う学校は安全かどうか確認しよう！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241080" y="3489908"/>
            <a:ext cx="9588719" cy="5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3.</a:t>
            </a:r>
            <a:r>
              <a:rPr lang="ja-JP" altLang="en-US" sz="2400" dirty="0"/>
              <a:t>命を守るために自分たちができること、気をつけることを考えよう！</a:t>
            </a: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241081" y="4420637"/>
            <a:ext cx="9144000" cy="53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ja-JP" sz="2400" dirty="0"/>
              <a:t>4.</a:t>
            </a:r>
            <a:r>
              <a:rPr lang="ja-JP" altLang="en-US" sz="2400" dirty="0"/>
              <a:t>振り返り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077728" y="-61785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もく　　じ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3538" y="1015087"/>
            <a:ext cx="2137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すいがい　　　　　　　　　　　　　　し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0212" y="2401947"/>
            <a:ext cx="54745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じ   ぶん　　　　　　　　　</a:t>
            </a:r>
            <a:r>
              <a:rPr lang="ja-JP" altLang="en-US" sz="1100" dirty="0"/>
              <a:t>   </a:t>
            </a:r>
            <a:r>
              <a:rPr kumimoji="1" lang="ja-JP" altLang="en-US" sz="1100" dirty="0"/>
              <a:t>かよ　　　がっ こう　　  　</a:t>
            </a:r>
            <a:r>
              <a:rPr lang="ja-JP" altLang="en-US" sz="1100" dirty="0"/>
              <a:t> </a:t>
            </a:r>
            <a:r>
              <a:rPr kumimoji="1" lang="ja-JP" altLang="en-US" sz="1100" dirty="0"/>
              <a:t>あん ぜん　　　　　　　　　　  　　かく にん　 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6863" y="3415009"/>
            <a:ext cx="79608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いのち　　 まも　　　　　　　　　　　　　　じ　ぶん　</a:t>
            </a:r>
            <a:r>
              <a:rPr lang="en-US" altLang="ja-JP" sz="1100" dirty="0"/>
              <a:t>                                                                          </a:t>
            </a:r>
            <a:r>
              <a:rPr lang="ja-JP" altLang="en-US" sz="1100" dirty="0"/>
              <a:t>き　　　　　　　　　　　　　　　　　　　　</a:t>
            </a:r>
            <a:r>
              <a:rPr kumimoji="1" lang="ja-JP" altLang="en-US" sz="1100" dirty="0"/>
              <a:t>　かんが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1162" y="4351466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/>
              <a:t>ふ　　　  かえ</a:t>
            </a:r>
            <a:endParaRPr kumimoji="1" lang="ja-JP" altLang="en-US" sz="11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4012" y="1475497"/>
            <a:ext cx="3357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  </a:t>
            </a:r>
            <a:r>
              <a:rPr lang="ja-JP" altLang="en-US" sz="1100" dirty="0"/>
              <a:t>か　  こ　　　　　 お　　　　　　　 すいがい　　　　しゃしん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278778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/>
          <a:stretch/>
        </p:blipFill>
        <p:spPr bwMode="auto">
          <a:xfrm>
            <a:off x="0" y="638175"/>
            <a:ext cx="9144000" cy="62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大分市　宮河内地区</a:t>
            </a:r>
            <a:endParaRPr lang="ja-JP" altLang="ja-JP" sz="18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2" name="テキスト ボックス 34">
            <a:extLst>
              <a:ext uri="{FF2B5EF4-FFF2-40B4-BE49-F238E27FC236}">
                <a16:creationId xmlns:a16="http://schemas.microsoft.com/office/drawing/2014/main" id="{D9029229-3B5C-4890-A136-224D12F74EF8}"/>
              </a:ext>
            </a:extLst>
          </p:cNvPr>
          <p:cNvSpPr txBox="1"/>
          <p:nvPr/>
        </p:nvSpPr>
        <p:spPr>
          <a:xfrm>
            <a:off x="4416425" y="2673350"/>
            <a:ext cx="2311400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chemeClr val="bg1"/>
                </a:solidFill>
              </a:rPr>
              <a:t>高速道路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13086"/>
            <a:ext cx="20938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みやかわうち　ち　く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71752" y="2549765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こうそくどう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ろ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9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6" name="円/楕円 25"/>
          <p:cNvSpPr/>
          <p:nvPr/>
        </p:nvSpPr>
        <p:spPr>
          <a:xfrm>
            <a:off x="8067396" y="1300897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881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405"/>
          <a:stretch/>
        </p:blipFill>
        <p:spPr bwMode="auto">
          <a:xfrm>
            <a:off x="0" y="637225"/>
            <a:ext cx="9144000" cy="62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野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大分市　上戸次地区</a:t>
            </a:r>
            <a:endParaRPr lang="ja-JP" altLang="ja-JP" sz="18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>
            <a:off x="6871767" y="2365779"/>
            <a:ext cx="1425575" cy="206375"/>
          </a:xfrm>
          <a:prstGeom prst="straightConnector1">
            <a:avLst/>
          </a:prstGeom>
          <a:ln w="476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323783">
            <a:off x="5653472" y="2168547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dirty="0">
                <a:solidFill>
                  <a:srgbClr val="0000FF"/>
                </a:solidFill>
              </a:rPr>
              <a:t>大野川</a:t>
            </a:r>
          </a:p>
        </p:txBody>
      </p:sp>
      <p:sp>
        <p:nvSpPr>
          <p:cNvPr id="18" name="テキスト ボックス 34">
            <a:extLst>
              <a:ext uri="{FF2B5EF4-FFF2-40B4-BE49-F238E27FC236}">
                <a16:creationId xmlns:a16="http://schemas.microsoft.com/office/drawing/2014/main" id="{93333985-6403-4FC1-AA11-87A30F6A3D80}"/>
              </a:ext>
            </a:extLst>
          </p:cNvPr>
          <p:cNvSpPr txBox="1"/>
          <p:nvPr/>
        </p:nvSpPr>
        <p:spPr>
          <a:xfrm rot="931462">
            <a:off x="2952880" y="4055190"/>
            <a:ext cx="231298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dirty="0">
                <a:solidFill>
                  <a:schemeClr val="bg1"/>
                </a:solidFill>
              </a:rPr>
              <a:t>国道１０号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　の　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6313086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おおいたし　　　かみへつぎ　ち　く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010578">
            <a:off x="3684916" y="3941795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solidFill>
                  <a:schemeClr val="bg1"/>
                </a:solidFill>
              </a:rPr>
              <a:t>こくどう　　　ごう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440667">
            <a:off x="6135928" y="2024033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rgbClr val="0000FF"/>
                </a:solidFill>
              </a:rPr>
              <a:t>おおのがわ</a:t>
            </a:r>
          </a:p>
        </p:txBody>
      </p:sp>
      <p:sp>
        <p:nvSpPr>
          <p:cNvPr id="24" name="円/楕円 23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10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25C6FF"/>
            </a:solidFill>
          </a:ln>
        </p:spPr>
      </p:pic>
      <p:sp>
        <p:nvSpPr>
          <p:cNvPr id="29" name="円/楕円 28"/>
          <p:cNvSpPr/>
          <p:nvPr/>
        </p:nvSpPr>
        <p:spPr>
          <a:xfrm>
            <a:off x="7805760" y="1975999"/>
            <a:ext cx="108000" cy="108000"/>
          </a:xfrm>
          <a:prstGeom prst="ellipse">
            <a:avLst/>
          </a:prstGeom>
          <a:noFill/>
          <a:ln w="28575"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928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solidFill>
                  <a:srgbClr val="83ED0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水害写真</a:t>
            </a:r>
            <a:endParaRPr lang="en-US" altLang="ja-JP" sz="4618" dirty="0">
              <a:solidFill>
                <a:srgbClr val="83ED0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618" dirty="0">
                <a:solidFill>
                  <a:srgbClr val="83ED0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乙津川</a:t>
            </a:r>
            <a:endParaRPr lang="en-US" altLang="ja-JP" sz="4618" dirty="0">
              <a:solidFill>
                <a:srgbClr val="83ED03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24250" y="2541815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すい　　　が</a:t>
            </a:r>
            <a:r>
              <a:rPr kumimoji="1" lang="ja-JP" altLang="en-US" sz="1100" dirty="0" err="1">
                <a:solidFill>
                  <a:schemeClr val="bg1"/>
                </a:solidFill>
              </a:rPr>
              <a:t>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しゃ　　　しん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0633" y="3255587"/>
            <a:ext cx="15856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</p:spTree>
    <p:extLst>
      <p:ext uri="{BB962C8B-B14F-4D97-AF65-F5344CB8AC3E}">
        <p14:creationId xmlns:p14="http://schemas.microsoft.com/office/powerpoint/2010/main" val="2095522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6" descr="DSCF267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 bwMode="auto">
          <a:xfrm>
            <a:off x="0" y="590333"/>
            <a:ext cx="9144000" cy="626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乙 津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岩舟地区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17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14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5784" y="-14069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13086"/>
            <a:ext cx="1883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/>
              <a:t>おおいたし　　　いわふね　ち　く</a:t>
            </a:r>
            <a:endParaRPr kumimoji="1" lang="ja-JP" altLang="en-US" sz="1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493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ABF434"/>
            </a:solidFill>
          </a:ln>
        </p:spPr>
      </p:pic>
      <p:sp>
        <p:nvSpPr>
          <p:cNvPr id="25" name="円/楕円 24"/>
          <p:cNvSpPr/>
          <p:nvPr/>
        </p:nvSpPr>
        <p:spPr>
          <a:xfrm>
            <a:off x="7998266" y="1272023"/>
            <a:ext cx="108000" cy="108000"/>
          </a:xfrm>
          <a:prstGeom prst="ellipse">
            <a:avLst/>
          </a:prstGeom>
          <a:noFill/>
          <a:ln w="28575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363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0" y="3048627"/>
            <a:ext cx="9144000" cy="2073309"/>
            <a:chOff x="-470633" y="3540507"/>
            <a:chExt cx="10425113" cy="2363788"/>
          </a:xfrm>
        </p:grpSpPr>
        <p:pic>
          <p:nvPicPr>
            <p:cNvPr id="11" name="図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305" y="3540507"/>
              <a:ext cx="3686175" cy="236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図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0633" y="3545270"/>
              <a:ext cx="3684588" cy="235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図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705" y="3545270"/>
              <a:ext cx="3686175" cy="235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乙 津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高田橋付近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65784" y="-14069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13988" y="109041"/>
            <a:ext cx="3143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13086"/>
            <a:ext cx="2060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/>
              <a:t>おおいたし　　　たか だ ばし ふきん</a:t>
            </a:r>
            <a:endParaRPr kumimoji="1" lang="ja-JP" altLang="en-US" sz="1000" dirty="0"/>
          </a:p>
        </p:txBody>
      </p:sp>
      <p:sp>
        <p:nvSpPr>
          <p:cNvPr id="20" name="円/楕円 19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2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ABF434"/>
            </a:solidFill>
          </a:ln>
        </p:spPr>
      </p:pic>
      <p:sp>
        <p:nvSpPr>
          <p:cNvPr id="26" name="円/楕円 25"/>
          <p:cNvSpPr/>
          <p:nvPr/>
        </p:nvSpPr>
        <p:spPr>
          <a:xfrm>
            <a:off x="7998266" y="1117682"/>
            <a:ext cx="108000" cy="108000"/>
          </a:xfrm>
          <a:prstGeom prst="ellipse">
            <a:avLst/>
          </a:prstGeom>
          <a:noFill/>
          <a:ln w="28575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841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 bwMode="auto">
          <a:xfrm>
            <a:off x="0" y="627847"/>
            <a:ext cx="9144000" cy="624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乙 津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　毛井地区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25" y="277225"/>
            <a:ext cx="34575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平成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29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9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月洪水（台風第</a:t>
            </a:r>
            <a:r>
              <a:rPr lang="en-US" altLang="ja-JP" sz="1800" b="1" dirty="0">
                <a:solidFill>
                  <a:srgbClr val="FFFFFF"/>
                </a:solidFill>
                <a:latin typeface="+mj-ea"/>
                <a:ea typeface="+mj-ea"/>
              </a:rPr>
              <a:t>18</a:t>
            </a:r>
            <a:r>
              <a:rPr lang="ja-JP" altLang="en-US" sz="18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65784" y="-14069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おと　　　　つ　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13988" y="109041"/>
            <a:ext cx="3228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へいせい  　ねん 　がつごうずい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　ごう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6313086"/>
            <a:ext cx="17908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/>
              <a:t>おおいたし　　　　け　い　ち　く</a:t>
            </a:r>
            <a:endParaRPr kumimoji="1" lang="ja-JP" altLang="en-US" sz="1000" dirty="0"/>
          </a:p>
        </p:txBody>
      </p:sp>
      <p:sp>
        <p:nvSpPr>
          <p:cNvPr id="19" name="円/楕円 18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3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>
          <a:xfrm>
            <a:off x="6862261" y="653570"/>
            <a:ext cx="2272011" cy="1440000"/>
          </a:xfrm>
          <a:prstGeom prst="rect">
            <a:avLst/>
          </a:prstGeom>
          <a:solidFill>
            <a:srgbClr val="83ED03"/>
          </a:solidFill>
          <a:ln w="19050">
            <a:solidFill>
              <a:srgbClr val="ABF434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959194" y="1351178"/>
            <a:ext cx="108000" cy="108000"/>
          </a:xfrm>
          <a:prstGeom prst="ellipse">
            <a:avLst/>
          </a:prstGeom>
          <a:noFill/>
          <a:ln w="28575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509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6"/>
            <a:ext cx="9144000" cy="9679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618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洪水について知ろう！</a:t>
            </a:r>
            <a:endParaRPr lang="en-US" altLang="ja-JP" sz="4618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8482" y="2560866"/>
            <a:ext cx="4344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こう　　　</a:t>
            </a:r>
            <a:r>
              <a:rPr lang="ja-JP" altLang="en-US" sz="1100" dirty="0">
                <a:solidFill>
                  <a:schemeClr val="bg1"/>
                </a:solidFill>
              </a:rPr>
              <a:t>ずい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　　　　　　　　　　　　　　　　　　　　　　　　　　し</a:t>
            </a:r>
          </a:p>
        </p:txBody>
      </p:sp>
    </p:spTree>
    <p:extLst>
      <p:ext uri="{BB962C8B-B14F-4D97-AF65-F5344CB8AC3E}">
        <p14:creationId xmlns:p14="http://schemas.microsoft.com/office/powerpoint/2010/main" val="2624949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図 14">
            <a:extLst>
              <a:ext uri="{FF2B5EF4-FFF2-40B4-BE49-F238E27FC236}">
                <a16:creationId xmlns:a16="http://schemas.microsoft.com/office/drawing/2014/main" id="{F3FBCA46-68B3-48C8-B16A-8B2F0C334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1960" r="3243" b="1536"/>
          <a:stretch/>
        </p:blipFill>
        <p:spPr bwMode="auto">
          <a:xfrm>
            <a:off x="144550" y="997631"/>
            <a:ext cx="8854899" cy="572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フリーフォーム 5">
            <a:extLst>
              <a:ext uri="{FF2B5EF4-FFF2-40B4-BE49-F238E27FC236}">
                <a16:creationId xmlns:a16="http://schemas.microsoft.com/office/drawing/2014/main" id="{A397AC11-1039-4C69-AB2E-E5B243DF14F0}"/>
              </a:ext>
            </a:extLst>
          </p:cNvPr>
          <p:cNvSpPr/>
          <p:nvPr/>
        </p:nvSpPr>
        <p:spPr bwMode="auto">
          <a:xfrm>
            <a:off x="1004407" y="1126416"/>
            <a:ext cx="5686455" cy="5017990"/>
          </a:xfrm>
          <a:custGeom>
            <a:avLst/>
            <a:gdLst>
              <a:gd name="connsiteX0" fmla="*/ 4831080 w 4831080"/>
              <a:gd name="connsiteY0" fmla="*/ 3710940 h 4091940"/>
              <a:gd name="connsiteX1" fmla="*/ 4754880 w 4831080"/>
              <a:gd name="connsiteY1" fmla="*/ 3779520 h 4091940"/>
              <a:gd name="connsiteX2" fmla="*/ 4564380 w 4831080"/>
              <a:gd name="connsiteY2" fmla="*/ 3916680 h 4091940"/>
              <a:gd name="connsiteX3" fmla="*/ 4381500 w 4831080"/>
              <a:gd name="connsiteY3" fmla="*/ 4015740 h 4091940"/>
              <a:gd name="connsiteX4" fmla="*/ 4191000 w 4831080"/>
              <a:gd name="connsiteY4" fmla="*/ 4069080 h 4091940"/>
              <a:gd name="connsiteX5" fmla="*/ 4008120 w 4831080"/>
              <a:gd name="connsiteY5" fmla="*/ 4091940 h 4091940"/>
              <a:gd name="connsiteX6" fmla="*/ 2910840 w 4831080"/>
              <a:gd name="connsiteY6" fmla="*/ 4084320 h 4091940"/>
              <a:gd name="connsiteX7" fmla="*/ 2095500 w 4831080"/>
              <a:gd name="connsiteY7" fmla="*/ 4076700 h 4091940"/>
              <a:gd name="connsiteX8" fmla="*/ 1066800 w 4831080"/>
              <a:gd name="connsiteY8" fmla="*/ 4069080 h 4091940"/>
              <a:gd name="connsiteX9" fmla="*/ 1013460 w 4831080"/>
              <a:gd name="connsiteY9" fmla="*/ 4008120 h 4091940"/>
              <a:gd name="connsiteX10" fmla="*/ 937260 w 4831080"/>
              <a:gd name="connsiteY10" fmla="*/ 3992880 h 4091940"/>
              <a:gd name="connsiteX11" fmla="*/ 868680 w 4831080"/>
              <a:gd name="connsiteY11" fmla="*/ 3916680 h 4091940"/>
              <a:gd name="connsiteX12" fmla="*/ 777240 w 4831080"/>
              <a:gd name="connsiteY12" fmla="*/ 3741420 h 4091940"/>
              <a:gd name="connsiteX13" fmla="*/ 640080 w 4831080"/>
              <a:gd name="connsiteY13" fmla="*/ 3733800 h 4091940"/>
              <a:gd name="connsiteX14" fmla="*/ 571500 w 4831080"/>
              <a:gd name="connsiteY14" fmla="*/ 3649980 h 4091940"/>
              <a:gd name="connsiteX15" fmla="*/ 434340 w 4831080"/>
              <a:gd name="connsiteY15" fmla="*/ 3611880 h 4091940"/>
              <a:gd name="connsiteX16" fmla="*/ 342900 w 4831080"/>
              <a:gd name="connsiteY16" fmla="*/ 3589020 h 4091940"/>
              <a:gd name="connsiteX17" fmla="*/ 198120 w 4831080"/>
              <a:gd name="connsiteY17" fmla="*/ 3413760 h 4091940"/>
              <a:gd name="connsiteX18" fmla="*/ 114300 w 4831080"/>
              <a:gd name="connsiteY18" fmla="*/ 3368040 h 4091940"/>
              <a:gd name="connsiteX19" fmla="*/ 7620 w 4831080"/>
              <a:gd name="connsiteY19" fmla="*/ 3261360 h 4091940"/>
              <a:gd name="connsiteX20" fmla="*/ 0 w 4831080"/>
              <a:gd name="connsiteY20" fmla="*/ 3086100 h 4091940"/>
              <a:gd name="connsiteX21" fmla="*/ 15240 w 4831080"/>
              <a:gd name="connsiteY21" fmla="*/ 2865120 h 4091940"/>
              <a:gd name="connsiteX22" fmla="*/ 137160 w 4831080"/>
              <a:gd name="connsiteY22" fmla="*/ 2689860 h 4091940"/>
              <a:gd name="connsiteX23" fmla="*/ 213360 w 4831080"/>
              <a:gd name="connsiteY23" fmla="*/ 2491740 h 4091940"/>
              <a:gd name="connsiteX24" fmla="*/ 350520 w 4831080"/>
              <a:gd name="connsiteY24" fmla="*/ 2339340 h 4091940"/>
              <a:gd name="connsiteX25" fmla="*/ 464820 w 4831080"/>
              <a:gd name="connsiteY25" fmla="*/ 2209800 h 4091940"/>
              <a:gd name="connsiteX26" fmla="*/ 586740 w 4831080"/>
              <a:gd name="connsiteY26" fmla="*/ 2087880 h 4091940"/>
              <a:gd name="connsiteX27" fmla="*/ 617220 w 4831080"/>
              <a:gd name="connsiteY27" fmla="*/ 1958340 h 4091940"/>
              <a:gd name="connsiteX28" fmla="*/ 586740 w 4831080"/>
              <a:gd name="connsiteY28" fmla="*/ 1897380 h 4091940"/>
              <a:gd name="connsiteX29" fmla="*/ 533400 w 4831080"/>
              <a:gd name="connsiteY29" fmla="*/ 1882140 h 4091940"/>
              <a:gd name="connsiteX30" fmla="*/ 502920 w 4831080"/>
              <a:gd name="connsiteY30" fmla="*/ 1798320 h 4091940"/>
              <a:gd name="connsiteX31" fmla="*/ 556260 w 4831080"/>
              <a:gd name="connsiteY31" fmla="*/ 1676400 h 4091940"/>
              <a:gd name="connsiteX32" fmla="*/ 640080 w 4831080"/>
              <a:gd name="connsiteY32" fmla="*/ 1554480 h 4091940"/>
              <a:gd name="connsiteX33" fmla="*/ 670560 w 4831080"/>
              <a:gd name="connsiteY33" fmla="*/ 1447800 h 4091940"/>
              <a:gd name="connsiteX34" fmla="*/ 670560 w 4831080"/>
              <a:gd name="connsiteY34" fmla="*/ 1371600 h 4091940"/>
              <a:gd name="connsiteX35" fmla="*/ 624840 w 4831080"/>
              <a:gd name="connsiteY35" fmla="*/ 1318260 h 4091940"/>
              <a:gd name="connsiteX36" fmla="*/ 624840 w 4831080"/>
              <a:gd name="connsiteY36" fmla="*/ 1211580 h 4091940"/>
              <a:gd name="connsiteX37" fmla="*/ 586740 w 4831080"/>
              <a:gd name="connsiteY37" fmla="*/ 1173480 h 4091940"/>
              <a:gd name="connsiteX38" fmla="*/ 495300 w 4831080"/>
              <a:gd name="connsiteY38" fmla="*/ 1203960 h 4091940"/>
              <a:gd name="connsiteX39" fmla="*/ 525780 w 4831080"/>
              <a:gd name="connsiteY39" fmla="*/ 1051560 h 4091940"/>
              <a:gd name="connsiteX40" fmla="*/ 624840 w 4831080"/>
              <a:gd name="connsiteY40" fmla="*/ 891540 h 4091940"/>
              <a:gd name="connsiteX41" fmla="*/ 685800 w 4831080"/>
              <a:gd name="connsiteY41" fmla="*/ 762000 h 4091940"/>
              <a:gd name="connsiteX42" fmla="*/ 678180 w 4831080"/>
              <a:gd name="connsiteY42" fmla="*/ 685800 h 4091940"/>
              <a:gd name="connsiteX43" fmla="*/ 647700 w 4831080"/>
              <a:gd name="connsiteY43" fmla="*/ 617220 h 4091940"/>
              <a:gd name="connsiteX44" fmla="*/ 601980 w 4831080"/>
              <a:gd name="connsiteY44" fmla="*/ 556260 h 4091940"/>
              <a:gd name="connsiteX45" fmla="*/ 525780 w 4831080"/>
              <a:gd name="connsiteY45" fmla="*/ 594360 h 4091940"/>
              <a:gd name="connsiteX46" fmla="*/ 472440 w 4831080"/>
              <a:gd name="connsiteY46" fmla="*/ 609600 h 4091940"/>
              <a:gd name="connsiteX47" fmla="*/ 518160 w 4831080"/>
              <a:gd name="connsiteY47" fmla="*/ 518160 h 4091940"/>
              <a:gd name="connsiteX48" fmla="*/ 525780 w 4831080"/>
              <a:gd name="connsiteY48" fmla="*/ 388620 h 4091940"/>
              <a:gd name="connsiteX49" fmla="*/ 647700 w 4831080"/>
              <a:gd name="connsiteY49" fmla="*/ 304800 h 4091940"/>
              <a:gd name="connsiteX50" fmla="*/ 739140 w 4831080"/>
              <a:gd name="connsiteY50" fmla="*/ 220980 h 4091940"/>
              <a:gd name="connsiteX51" fmla="*/ 830580 w 4831080"/>
              <a:gd name="connsiteY51" fmla="*/ 121920 h 4091940"/>
              <a:gd name="connsiteX52" fmla="*/ 922020 w 4831080"/>
              <a:gd name="connsiteY52" fmla="*/ 0 h 4091940"/>
              <a:gd name="connsiteX53" fmla="*/ 1089660 w 4831080"/>
              <a:gd name="connsiteY53" fmla="*/ 83820 h 4091940"/>
              <a:gd name="connsiteX54" fmla="*/ 1181100 w 4831080"/>
              <a:gd name="connsiteY54" fmla="*/ 167640 h 4091940"/>
              <a:gd name="connsiteX55" fmla="*/ 1242060 w 4831080"/>
              <a:gd name="connsiteY55" fmla="*/ 243840 h 4091940"/>
              <a:gd name="connsiteX56" fmla="*/ 1341120 w 4831080"/>
              <a:gd name="connsiteY56" fmla="*/ 320040 h 4091940"/>
              <a:gd name="connsiteX57" fmla="*/ 1371600 w 4831080"/>
              <a:gd name="connsiteY57" fmla="*/ 449580 h 4091940"/>
              <a:gd name="connsiteX58" fmla="*/ 1440180 w 4831080"/>
              <a:gd name="connsiteY58" fmla="*/ 525780 h 4091940"/>
              <a:gd name="connsiteX59" fmla="*/ 1516380 w 4831080"/>
              <a:gd name="connsiteY59" fmla="*/ 601980 h 4091940"/>
              <a:gd name="connsiteX60" fmla="*/ 1600200 w 4831080"/>
              <a:gd name="connsiteY60" fmla="*/ 655320 h 4091940"/>
              <a:gd name="connsiteX61" fmla="*/ 1828800 w 4831080"/>
              <a:gd name="connsiteY61" fmla="*/ 502920 h 4091940"/>
              <a:gd name="connsiteX62" fmla="*/ 1905000 w 4831080"/>
              <a:gd name="connsiteY62" fmla="*/ 571500 h 4091940"/>
              <a:gd name="connsiteX63" fmla="*/ 1958340 w 4831080"/>
              <a:gd name="connsiteY63" fmla="*/ 609600 h 4091940"/>
              <a:gd name="connsiteX64" fmla="*/ 1996440 w 4831080"/>
              <a:gd name="connsiteY64" fmla="*/ 670560 h 4091940"/>
              <a:gd name="connsiteX65" fmla="*/ 2004060 w 4831080"/>
              <a:gd name="connsiteY65" fmla="*/ 731520 h 4091940"/>
              <a:gd name="connsiteX66" fmla="*/ 2004060 w 4831080"/>
              <a:gd name="connsiteY66" fmla="*/ 769620 h 4091940"/>
              <a:gd name="connsiteX67" fmla="*/ 2004060 w 4831080"/>
              <a:gd name="connsiteY67" fmla="*/ 800100 h 4091940"/>
              <a:gd name="connsiteX68" fmla="*/ 2049780 w 4831080"/>
              <a:gd name="connsiteY68" fmla="*/ 838200 h 4091940"/>
              <a:gd name="connsiteX69" fmla="*/ 2110740 w 4831080"/>
              <a:gd name="connsiteY69" fmla="*/ 838200 h 4091940"/>
              <a:gd name="connsiteX70" fmla="*/ 2125980 w 4831080"/>
              <a:gd name="connsiteY70" fmla="*/ 876300 h 4091940"/>
              <a:gd name="connsiteX71" fmla="*/ 2133600 w 4831080"/>
              <a:gd name="connsiteY71" fmla="*/ 975360 h 4091940"/>
              <a:gd name="connsiteX72" fmla="*/ 2171700 w 4831080"/>
              <a:gd name="connsiteY72" fmla="*/ 1005840 h 4091940"/>
              <a:gd name="connsiteX73" fmla="*/ 2331720 w 4831080"/>
              <a:gd name="connsiteY73" fmla="*/ 1066800 h 4091940"/>
              <a:gd name="connsiteX74" fmla="*/ 2415540 w 4831080"/>
              <a:gd name="connsiteY74" fmla="*/ 998220 h 4091940"/>
              <a:gd name="connsiteX75" fmla="*/ 2499360 w 4831080"/>
              <a:gd name="connsiteY75" fmla="*/ 952500 h 4091940"/>
              <a:gd name="connsiteX76" fmla="*/ 2575560 w 4831080"/>
              <a:gd name="connsiteY76" fmla="*/ 914400 h 4091940"/>
              <a:gd name="connsiteX77" fmla="*/ 2621280 w 4831080"/>
              <a:gd name="connsiteY77" fmla="*/ 975360 h 4091940"/>
              <a:gd name="connsiteX78" fmla="*/ 2697480 w 4831080"/>
              <a:gd name="connsiteY78" fmla="*/ 1021080 h 4091940"/>
              <a:gd name="connsiteX79" fmla="*/ 2667000 w 4831080"/>
              <a:gd name="connsiteY79" fmla="*/ 1097280 h 4091940"/>
              <a:gd name="connsiteX80" fmla="*/ 2689860 w 4831080"/>
              <a:gd name="connsiteY80" fmla="*/ 1173480 h 4091940"/>
              <a:gd name="connsiteX81" fmla="*/ 2636520 w 4831080"/>
              <a:gd name="connsiteY81" fmla="*/ 1249680 h 4091940"/>
              <a:gd name="connsiteX82" fmla="*/ 2651760 w 4831080"/>
              <a:gd name="connsiteY82" fmla="*/ 1356360 h 4091940"/>
              <a:gd name="connsiteX83" fmla="*/ 2682240 w 4831080"/>
              <a:gd name="connsiteY83" fmla="*/ 1440180 h 4091940"/>
              <a:gd name="connsiteX84" fmla="*/ 2735580 w 4831080"/>
              <a:gd name="connsiteY84" fmla="*/ 1356360 h 4091940"/>
              <a:gd name="connsiteX85" fmla="*/ 2773680 w 4831080"/>
              <a:gd name="connsiteY85" fmla="*/ 1379220 h 4091940"/>
              <a:gd name="connsiteX86" fmla="*/ 2796540 w 4831080"/>
              <a:gd name="connsiteY86" fmla="*/ 1440180 h 4091940"/>
              <a:gd name="connsiteX87" fmla="*/ 2865120 w 4831080"/>
              <a:gd name="connsiteY87" fmla="*/ 1501140 h 4091940"/>
              <a:gd name="connsiteX88" fmla="*/ 2865120 w 4831080"/>
              <a:gd name="connsiteY88" fmla="*/ 1592580 h 4091940"/>
              <a:gd name="connsiteX89" fmla="*/ 2933700 w 4831080"/>
              <a:gd name="connsiteY89" fmla="*/ 1676400 h 4091940"/>
              <a:gd name="connsiteX90" fmla="*/ 2956560 w 4831080"/>
              <a:gd name="connsiteY90" fmla="*/ 1744980 h 4091940"/>
              <a:gd name="connsiteX91" fmla="*/ 3017520 w 4831080"/>
              <a:gd name="connsiteY91" fmla="*/ 1851660 h 4091940"/>
              <a:gd name="connsiteX92" fmla="*/ 3063240 w 4831080"/>
              <a:gd name="connsiteY92" fmla="*/ 1950720 h 4091940"/>
              <a:gd name="connsiteX93" fmla="*/ 3139440 w 4831080"/>
              <a:gd name="connsiteY93" fmla="*/ 2049780 h 4091940"/>
              <a:gd name="connsiteX94" fmla="*/ 3238500 w 4831080"/>
              <a:gd name="connsiteY94" fmla="*/ 2110740 h 4091940"/>
              <a:gd name="connsiteX95" fmla="*/ 3383280 w 4831080"/>
              <a:gd name="connsiteY95" fmla="*/ 2171700 h 4091940"/>
              <a:gd name="connsiteX96" fmla="*/ 3550920 w 4831080"/>
              <a:gd name="connsiteY96" fmla="*/ 2164080 h 4091940"/>
              <a:gd name="connsiteX97" fmla="*/ 3688080 w 4831080"/>
              <a:gd name="connsiteY97" fmla="*/ 2133600 h 4091940"/>
              <a:gd name="connsiteX98" fmla="*/ 3718560 w 4831080"/>
              <a:gd name="connsiteY98" fmla="*/ 2141220 h 4091940"/>
              <a:gd name="connsiteX99" fmla="*/ 3863340 w 4831080"/>
              <a:gd name="connsiteY99" fmla="*/ 2186940 h 4091940"/>
              <a:gd name="connsiteX100" fmla="*/ 3924300 w 4831080"/>
              <a:gd name="connsiteY100" fmla="*/ 2331720 h 4091940"/>
              <a:gd name="connsiteX101" fmla="*/ 4053840 w 4831080"/>
              <a:gd name="connsiteY101" fmla="*/ 2453640 h 4091940"/>
              <a:gd name="connsiteX102" fmla="*/ 4122420 w 4831080"/>
              <a:gd name="connsiteY102" fmla="*/ 2552700 h 4091940"/>
              <a:gd name="connsiteX103" fmla="*/ 4168140 w 4831080"/>
              <a:gd name="connsiteY103" fmla="*/ 2667000 h 4091940"/>
              <a:gd name="connsiteX104" fmla="*/ 4221480 w 4831080"/>
              <a:gd name="connsiteY104" fmla="*/ 2758440 h 4091940"/>
              <a:gd name="connsiteX105" fmla="*/ 4229100 w 4831080"/>
              <a:gd name="connsiteY105" fmla="*/ 2865120 h 4091940"/>
              <a:gd name="connsiteX106" fmla="*/ 4312920 w 4831080"/>
              <a:gd name="connsiteY106" fmla="*/ 2956560 h 4091940"/>
              <a:gd name="connsiteX107" fmla="*/ 4373880 w 4831080"/>
              <a:gd name="connsiteY107" fmla="*/ 3032760 h 4091940"/>
              <a:gd name="connsiteX108" fmla="*/ 4427220 w 4831080"/>
              <a:gd name="connsiteY108" fmla="*/ 3124200 h 4091940"/>
              <a:gd name="connsiteX109" fmla="*/ 4495800 w 4831080"/>
              <a:gd name="connsiteY109" fmla="*/ 3162300 h 4091940"/>
              <a:gd name="connsiteX110" fmla="*/ 4587240 w 4831080"/>
              <a:gd name="connsiteY110" fmla="*/ 3268980 h 4091940"/>
              <a:gd name="connsiteX111" fmla="*/ 4625340 w 4831080"/>
              <a:gd name="connsiteY111" fmla="*/ 3329940 h 4091940"/>
              <a:gd name="connsiteX112" fmla="*/ 4671060 w 4831080"/>
              <a:gd name="connsiteY112" fmla="*/ 3451860 h 4091940"/>
              <a:gd name="connsiteX113" fmla="*/ 4777740 w 4831080"/>
              <a:gd name="connsiteY113" fmla="*/ 3368040 h 4091940"/>
              <a:gd name="connsiteX114" fmla="*/ 4709160 w 4831080"/>
              <a:gd name="connsiteY114" fmla="*/ 3505200 h 4091940"/>
              <a:gd name="connsiteX115" fmla="*/ 4762500 w 4831080"/>
              <a:gd name="connsiteY115" fmla="*/ 3611880 h 4091940"/>
              <a:gd name="connsiteX116" fmla="*/ 4831080 w 4831080"/>
              <a:gd name="connsiteY116" fmla="*/ 3710940 h 409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4831080" h="4091940">
                <a:moveTo>
                  <a:pt x="4831080" y="3710940"/>
                </a:moveTo>
                <a:lnTo>
                  <a:pt x="4754880" y="3779520"/>
                </a:lnTo>
                <a:lnTo>
                  <a:pt x="4564380" y="3916680"/>
                </a:lnTo>
                <a:lnTo>
                  <a:pt x="4381500" y="4015740"/>
                </a:lnTo>
                <a:lnTo>
                  <a:pt x="4191000" y="4069080"/>
                </a:lnTo>
                <a:lnTo>
                  <a:pt x="4008120" y="4091940"/>
                </a:lnTo>
                <a:lnTo>
                  <a:pt x="2910840" y="4084320"/>
                </a:lnTo>
                <a:lnTo>
                  <a:pt x="2095500" y="4076700"/>
                </a:lnTo>
                <a:lnTo>
                  <a:pt x="1066800" y="4069080"/>
                </a:lnTo>
                <a:lnTo>
                  <a:pt x="1013460" y="4008120"/>
                </a:lnTo>
                <a:lnTo>
                  <a:pt x="937260" y="3992880"/>
                </a:lnTo>
                <a:lnTo>
                  <a:pt x="868680" y="3916680"/>
                </a:lnTo>
                <a:lnTo>
                  <a:pt x="777240" y="3741420"/>
                </a:lnTo>
                <a:lnTo>
                  <a:pt x="640080" y="3733800"/>
                </a:lnTo>
                <a:lnTo>
                  <a:pt x="571500" y="3649980"/>
                </a:lnTo>
                <a:lnTo>
                  <a:pt x="434340" y="3611880"/>
                </a:lnTo>
                <a:lnTo>
                  <a:pt x="342900" y="3589020"/>
                </a:lnTo>
                <a:lnTo>
                  <a:pt x="198120" y="3413760"/>
                </a:lnTo>
                <a:lnTo>
                  <a:pt x="114300" y="3368040"/>
                </a:lnTo>
                <a:lnTo>
                  <a:pt x="7620" y="3261360"/>
                </a:lnTo>
                <a:lnTo>
                  <a:pt x="0" y="3086100"/>
                </a:lnTo>
                <a:lnTo>
                  <a:pt x="15240" y="2865120"/>
                </a:lnTo>
                <a:lnTo>
                  <a:pt x="137160" y="2689860"/>
                </a:lnTo>
                <a:lnTo>
                  <a:pt x="213360" y="2491740"/>
                </a:lnTo>
                <a:lnTo>
                  <a:pt x="350520" y="2339340"/>
                </a:lnTo>
                <a:lnTo>
                  <a:pt x="464820" y="2209800"/>
                </a:lnTo>
                <a:lnTo>
                  <a:pt x="586740" y="2087880"/>
                </a:lnTo>
                <a:lnTo>
                  <a:pt x="617220" y="1958340"/>
                </a:lnTo>
                <a:lnTo>
                  <a:pt x="586740" y="1897380"/>
                </a:lnTo>
                <a:lnTo>
                  <a:pt x="533400" y="1882140"/>
                </a:lnTo>
                <a:lnTo>
                  <a:pt x="502920" y="1798320"/>
                </a:lnTo>
                <a:lnTo>
                  <a:pt x="556260" y="1676400"/>
                </a:lnTo>
                <a:lnTo>
                  <a:pt x="640080" y="1554480"/>
                </a:lnTo>
                <a:lnTo>
                  <a:pt x="670560" y="1447800"/>
                </a:lnTo>
                <a:lnTo>
                  <a:pt x="670560" y="1371600"/>
                </a:lnTo>
                <a:lnTo>
                  <a:pt x="624840" y="1318260"/>
                </a:lnTo>
                <a:lnTo>
                  <a:pt x="624840" y="1211580"/>
                </a:lnTo>
                <a:lnTo>
                  <a:pt x="586740" y="1173480"/>
                </a:lnTo>
                <a:lnTo>
                  <a:pt x="495300" y="1203960"/>
                </a:lnTo>
                <a:lnTo>
                  <a:pt x="525780" y="1051560"/>
                </a:lnTo>
                <a:lnTo>
                  <a:pt x="624840" y="891540"/>
                </a:lnTo>
                <a:lnTo>
                  <a:pt x="685800" y="762000"/>
                </a:lnTo>
                <a:lnTo>
                  <a:pt x="678180" y="685800"/>
                </a:lnTo>
                <a:lnTo>
                  <a:pt x="647700" y="617220"/>
                </a:lnTo>
                <a:lnTo>
                  <a:pt x="601980" y="556260"/>
                </a:lnTo>
                <a:lnTo>
                  <a:pt x="525780" y="594360"/>
                </a:lnTo>
                <a:lnTo>
                  <a:pt x="472440" y="609600"/>
                </a:lnTo>
                <a:lnTo>
                  <a:pt x="518160" y="518160"/>
                </a:lnTo>
                <a:lnTo>
                  <a:pt x="525780" y="388620"/>
                </a:lnTo>
                <a:lnTo>
                  <a:pt x="647700" y="304800"/>
                </a:lnTo>
                <a:lnTo>
                  <a:pt x="739140" y="220980"/>
                </a:lnTo>
                <a:lnTo>
                  <a:pt x="830580" y="121920"/>
                </a:lnTo>
                <a:lnTo>
                  <a:pt x="922020" y="0"/>
                </a:lnTo>
                <a:lnTo>
                  <a:pt x="1089660" y="83820"/>
                </a:lnTo>
                <a:lnTo>
                  <a:pt x="1181100" y="167640"/>
                </a:lnTo>
                <a:lnTo>
                  <a:pt x="1242060" y="243840"/>
                </a:lnTo>
                <a:lnTo>
                  <a:pt x="1341120" y="320040"/>
                </a:lnTo>
                <a:lnTo>
                  <a:pt x="1371600" y="449580"/>
                </a:lnTo>
                <a:lnTo>
                  <a:pt x="1440180" y="525780"/>
                </a:lnTo>
                <a:lnTo>
                  <a:pt x="1516380" y="601980"/>
                </a:lnTo>
                <a:lnTo>
                  <a:pt x="1600200" y="655320"/>
                </a:lnTo>
                <a:lnTo>
                  <a:pt x="1828800" y="502920"/>
                </a:lnTo>
                <a:lnTo>
                  <a:pt x="1905000" y="571500"/>
                </a:lnTo>
                <a:lnTo>
                  <a:pt x="1958340" y="609600"/>
                </a:lnTo>
                <a:lnTo>
                  <a:pt x="1996440" y="670560"/>
                </a:lnTo>
                <a:lnTo>
                  <a:pt x="2004060" y="731520"/>
                </a:lnTo>
                <a:lnTo>
                  <a:pt x="2004060" y="769620"/>
                </a:lnTo>
                <a:lnTo>
                  <a:pt x="2004060" y="800100"/>
                </a:lnTo>
                <a:lnTo>
                  <a:pt x="2049780" y="838200"/>
                </a:lnTo>
                <a:lnTo>
                  <a:pt x="2110740" y="838200"/>
                </a:lnTo>
                <a:lnTo>
                  <a:pt x="2125980" y="876300"/>
                </a:lnTo>
                <a:lnTo>
                  <a:pt x="2133600" y="975360"/>
                </a:lnTo>
                <a:lnTo>
                  <a:pt x="2171700" y="1005840"/>
                </a:lnTo>
                <a:lnTo>
                  <a:pt x="2331720" y="1066800"/>
                </a:lnTo>
                <a:lnTo>
                  <a:pt x="2415540" y="998220"/>
                </a:lnTo>
                <a:lnTo>
                  <a:pt x="2499360" y="952500"/>
                </a:lnTo>
                <a:lnTo>
                  <a:pt x="2575560" y="914400"/>
                </a:lnTo>
                <a:lnTo>
                  <a:pt x="2621280" y="975360"/>
                </a:lnTo>
                <a:lnTo>
                  <a:pt x="2697480" y="1021080"/>
                </a:lnTo>
                <a:lnTo>
                  <a:pt x="2667000" y="1097280"/>
                </a:lnTo>
                <a:lnTo>
                  <a:pt x="2689860" y="1173480"/>
                </a:lnTo>
                <a:lnTo>
                  <a:pt x="2636520" y="1249680"/>
                </a:lnTo>
                <a:lnTo>
                  <a:pt x="2651760" y="1356360"/>
                </a:lnTo>
                <a:lnTo>
                  <a:pt x="2682240" y="1440180"/>
                </a:lnTo>
                <a:lnTo>
                  <a:pt x="2735580" y="1356360"/>
                </a:lnTo>
                <a:lnTo>
                  <a:pt x="2773680" y="1379220"/>
                </a:lnTo>
                <a:lnTo>
                  <a:pt x="2796540" y="1440180"/>
                </a:lnTo>
                <a:lnTo>
                  <a:pt x="2865120" y="1501140"/>
                </a:lnTo>
                <a:lnTo>
                  <a:pt x="2865120" y="1592580"/>
                </a:lnTo>
                <a:lnTo>
                  <a:pt x="2933700" y="1676400"/>
                </a:lnTo>
                <a:lnTo>
                  <a:pt x="2956560" y="1744980"/>
                </a:lnTo>
                <a:lnTo>
                  <a:pt x="3017520" y="1851660"/>
                </a:lnTo>
                <a:lnTo>
                  <a:pt x="3063240" y="1950720"/>
                </a:lnTo>
                <a:lnTo>
                  <a:pt x="3139440" y="2049780"/>
                </a:lnTo>
                <a:lnTo>
                  <a:pt x="3238500" y="2110740"/>
                </a:lnTo>
                <a:lnTo>
                  <a:pt x="3383280" y="2171700"/>
                </a:lnTo>
                <a:lnTo>
                  <a:pt x="3550920" y="2164080"/>
                </a:lnTo>
                <a:lnTo>
                  <a:pt x="3688080" y="2133600"/>
                </a:lnTo>
                <a:lnTo>
                  <a:pt x="3718560" y="2141220"/>
                </a:lnTo>
                <a:lnTo>
                  <a:pt x="3863340" y="2186940"/>
                </a:lnTo>
                <a:lnTo>
                  <a:pt x="3924300" y="2331720"/>
                </a:lnTo>
                <a:lnTo>
                  <a:pt x="4053840" y="2453640"/>
                </a:lnTo>
                <a:lnTo>
                  <a:pt x="4122420" y="2552700"/>
                </a:lnTo>
                <a:lnTo>
                  <a:pt x="4168140" y="2667000"/>
                </a:lnTo>
                <a:lnTo>
                  <a:pt x="4221480" y="2758440"/>
                </a:lnTo>
                <a:lnTo>
                  <a:pt x="4229100" y="2865120"/>
                </a:lnTo>
                <a:lnTo>
                  <a:pt x="4312920" y="2956560"/>
                </a:lnTo>
                <a:lnTo>
                  <a:pt x="4373880" y="3032760"/>
                </a:lnTo>
                <a:lnTo>
                  <a:pt x="4427220" y="3124200"/>
                </a:lnTo>
                <a:lnTo>
                  <a:pt x="4495800" y="3162300"/>
                </a:lnTo>
                <a:lnTo>
                  <a:pt x="4587240" y="3268980"/>
                </a:lnTo>
                <a:lnTo>
                  <a:pt x="4625340" y="3329940"/>
                </a:lnTo>
                <a:lnTo>
                  <a:pt x="4671060" y="3451860"/>
                </a:lnTo>
                <a:lnTo>
                  <a:pt x="4777740" y="3368040"/>
                </a:lnTo>
                <a:lnTo>
                  <a:pt x="4709160" y="3505200"/>
                </a:lnTo>
                <a:lnTo>
                  <a:pt x="4762500" y="3611880"/>
                </a:lnTo>
                <a:lnTo>
                  <a:pt x="4831080" y="3710940"/>
                </a:lnTo>
                <a:close/>
              </a:path>
            </a:pathLst>
          </a:custGeom>
          <a:solidFill>
            <a:srgbClr val="0000FF">
              <a:alpha val="30000"/>
            </a:srgbClr>
          </a:solidFill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52237D-AFEE-4128-A102-5C67D59F5A28}"/>
              </a:ext>
            </a:extLst>
          </p:cNvPr>
          <p:cNvSpPr txBox="1"/>
          <p:nvPr/>
        </p:nvSpPr>
        <p:spPr>
          <a:xfrm>
            <a:off x="5550066" y="6190913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流域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67" name="円形吹き出し 66"/>
          <p:cNvSpPr/>
          <p:nvPr/>
        </p:nvSpPr>
        <p:spPr>
          <a:xfrm>
            <a:off x="5572961" y="2416030"/>
            <a:ext cx="2681715" cy="1742642"/>
          </a:xfrm>
          <a:prstGeom prst="wedgeEllipseCallout">
            <a:avLst>
              <a:gd name="adj1" fmla="val -50530"/>
              <a:gd name="adj2" fmla="val 453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721864" y="2925221"/>
            <a:ext cx="2568332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降った雨が川に流れ込んで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集まってくる広さ（範囲）を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“流域”といいます。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79" name="Text Box 29">
            <a:extLst>
              <a:ext uri="{FF2B5EF4-FFF2-40B4-BE49-F238E27FC236}">
                <a16:creationId xmlns:a16="http://schemas.microsoft.com/office/drawing/2014/main" id="{F9402231-1CD8-4C23-9D46-8E50F478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85302"/>
            <a:ext cx="616037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降った雨はどこに集まるかな？　流域を知ろう！　</a:t>
            </a:r>
          </a:p>
        </p:txBody>
      </p:sp>
      <p:cxnSp>
        <p:nvCxnSpPr>
          <p:cNvPr id="81" name="直線矢印コネクタ 6">
            <a:extLst>
              <a:ext uri="{FF2B5EF4-FFF2-40B4-BE49-F238E27FC236}">
                <a16:creationId xmlns:a16="http://schemas.microsoft.com/office/drawing/2014/main" id="{2E0B5929-AE41-4A1E-B1DB-0E520A364C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54277" y="4841070"/>
            <a:ext cx="2130098" cy="21956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BC23ECA-038F-4DFF-AC73-5F78AA6AF3B2}"/>
              </a:ext>
            </a:extLst>
          </p:cNvPr>
          <p:cNvSpPr txBox="1"/>
          <p:nvPr/>
        </p:nvSpPr>
        <p:spPr>
          <a:xfrm>
            <a:off x="5777154" y="6142309"/>
            <a:ext cx="673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いき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97248" y="441021"/>
            <a:ext cx="32976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/>
              <a:t> </a:t>
            </a:r>
            <a:r>
              <a:rPr lang="ja-JP" altLang="en-US" sz="600" dirty="0"/>
              <a:t>ふ　　　　　　　　　あめ　　　　　　　　　　　　　　　 あつ　　　　　　　　　　　　　　　　　　　　　　　りゅういき</a:t>
            </a:r>
            <a:endParaRPr kumimoji="1" lang="ja-JP" altLang="en-US" sz="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70330" y="2842587"/>
            <a:ext cx="21932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>
                <a:solidFill>
                  <a:srgbClr val="FF0000"/>
                </a:solidFill>
              </a:rPr>
              <a:t> </a:t>
            </a:r>
            <a:r>
              <a:rPr lang="ja-JP" altLang="en-US" sz="600" dirty="0">
                <a:solidFill>
                  <a:srgbClr val="FF0000"/>
                </a:solidFill>
              </a:rPr>
              <a:t>ふ　　　　　　　　　あめ　　　　　かわ　　　　　なが　　　　　  こ　　　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53782" y="3142044"/>
            <a:ext cx="212910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 err="1">
                <a:solidFill>
                  <a:srgbClr val="FF0000"/>
                </a:solidFill>
              </a:rPr>
              <a:t>あつ</a:t>
            </a:r>
            <a:r>
              <a:rPr lang="ja-JP" altLang="en-US" sz="600" dirty="0">
                <a:solidFill>
                  <a:srgbClr val="FF0000"/>
                </a:solidFill>
              </a:rPr>
              <a:t>　　　　　　　　　　　　　　　　　　ひろ　　　　　　はん　　い　　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49377" y="3431902"/>
            <a:ext cx="65434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FF0000"/>
                </a:solidFill>
              </a:rPr>
              <a:t>りゅう　いき　　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b="3645"/>
          <a:stretch/>
        </p:blipFill>
        <p:spPr>
          <a:xfrm>
            <a:off x="490235" y="648893"/>
            <a:ext cx="8163529" cy="6209108"/>
          </a:xfrm>
          <a:prstGeom prst="rect">
            <a:avLst/>
          </a:prstGeom>
        </p:spPr>
      </p:pic>
      <p:sp>
        <p:nvSpPr>
          <p:cNvPr id="13" name="フリーフォーム 12"/>
          <p:cNvSpPr/>
          <p:nvPr/>
        </p:nvSpPr>
        <p:spPr>
          <a:xfrm>
            <a:off x="2116560" y="2002887"/>
            <a:ext cx="6238282" cy="5282869"/>
          </a:xfrm>
          <a:custGeom>
            <a:avLst/>
            <a:gdLst>
              <a:gd name="connsiteX0" fmla="*/ 5974817 w 6238282"/>
              <a:gd name="connsiteY0" fmla="*/ 665885 h 5282869"/>
              <a:gd name="connsiteX1" fmla="*/ 5655840 w 6238282"/>
              <a:gd name="connsiteY1" fmla="*/ 697783 h 5282869"/>
              <a:gd name="connsiteX2" fmla="*/ 5390026 w 6238282"/>
              <a:gd name="connsiteY2" fmla="*/ 846639 h 5282869"/>
              <a:gd name="connsiteX3" fmla="*/ 5326231 w 6238282"/>
              <a:gd name="connsiteY3" fmla="*/ 910434 h 5282869"/>
              <a:gd name="connsiteX4" fmla="*/ 5379393 w 6238282"/>
              <a:gd name="connsiteY4" fmla="*/ 1123085 h 5282869"/>
              <a:gd name="connsiteX5" fmla="*/ 5400659 w 6238282"/>
              <a:gd name="connsiteY5" fmla="*/ 1367634 h 5282869"/>
              <a:gd name="connsiteX6" fmla="*/ 5358128 w 6238282"/>
              <a:gd name="connsiteY6" fmla="*/ 1484592 h 5282869"/>
              <a:gd name="connsiteX7" fmla="*/ 5198640 w 6238282"/>
              <a:gd name="connsiteY7" fmla="*/ 1537755 h 5282869"/>
              <a:gd name="connsiteX8" fmla="*/ 4879663 w 6238282"/>
              <a:gd name="connsiteY8" fmla="*/ 1516490 h 5282869"/>
              <a:gd name="connsiteX9" fmla="*/ 4635114 w 6238282"/>
              <a:gd name="connsiteY9" fmla="*/ 1442062 h 5282869"/>
              <a:gd name="connsiteX10" fmla="*/ 4358668 w 6238282"/>
              <a:gd name="connsiteY10" fmla="*/ 1325104 h 5282869"/>
              <a:gd name="connsiteX11" fmla="*/ 4167282 w 6238282"/>
              <a:gd name="connsiteY11" fmla="*/ 1261308 h 5282869"/>
              <a:gd name="connsiteX12" fmla="*/ 4029059 w 6238282"/>
              <a:gd name="connsiteY12" fmla="*/ 1165615 h 5282869"/>
              <a:gd name="connsiteX13" fmla="*/ 3890835 w 6238282"/>
              <a:gd name="connsiteY13" fmla="*/ 1027392 h 5282869"/>
              <a:gd name="connsiteX14" fmla="*/ 3752612 w 6238282"/>
              <a:gd name="connsiteY14" fmla="*/ 1006127 h 5282869"/>
              <a:gd name="connsiteX15" fmla="*/ 3539961 w 6238282"/>
              <a:gd name="connsiteY15" fmla="*/ 931699 h 5282869"/>
              <a:gd name="connsiteX16" fmla="*/ 3167821 w 6238282"/>
              <a:gd name="connsiteY16" fmla="*/ 931699 h 5282869"/>
              <a:gd name="connsiteX17" fmla="*/ 2774417 w 6238282"/>
              <a:gd name="connsiteY17" fmla="*/ 846639 h 5282869"/>
              <a:gd name="connsiteX18" fmla="*/ 2497970 w 6238282"/>
              <a:gd name="connsiteY18" fmla="*/ 825373 h 5282869"/>
              <a:gd name="connsiteX19" fmla="*/ 2338482 w 6238282"/>
              <a:gd name="connsiteY19" fmla="*/ 772211 h 5282869"/>
              <a:gd name="connsiteX20" fmla="*/ 2136463 w 6238282"/>
              <a:gd name="connsiteY20" fmla="*/ 665885 h 5282869"/>
              <a:gd name="connsiteX21" fmla="*/ 2030138 w 6238282"/>
              <a:gd name="connsiteY21" fmla="*/ 644620 h 5282869"/>
              <a:gd name="connsiteX22" fmla="*/ 1774956 w 6238282"/>
              <a:gd name="connsiteY22" fmla="*/ 517029 h 5282869"/>
              <a:gd name="connsiteX23" fmla="*/ 1668631 w 6238282"/>
              <a:gd name="connsiteY23" fmla="*/ 400071 h 5282869"/>
              <a:gd name="connsiteX24" fmla="*/ 1604835 w 6238282"/>
              <a:gd name="connsiteY24" fmla="*/ 400071 h 5282869"/>
              <a:gd name="connsiteX25" fmla="*/ 1455980 w 6238282"/>
              <a:gd name="connsiteY25" fmla="*/ 219318 h 5282869"/>
              <a:gd name="connsiteX26" fmla="*/ 1349654 w 6238282"/>
              <a:gd name="connsiteY26" fmla="*/ 6666 h 5282869"/>
              <a:gd name="connsiteX27" fmla="*/ 849924 w 6238282"/>
              <a:gd name="connsiteY27" fmla="*/ 70462 h 5282869"/>
              <a:gd name="connsiteX28" fmla="*/ 743598 w 6238282"/>
              <a:gd name="connsiteY28" fmla="*/ 240583 h 5282869"/>
              <a:gd name="connsiteX29" fmla="*/ 679803 w 6238282"/>
              <a:gd name="connsiteY29" fmla="*/ 697783 h 5282869"/>
              <a:gd name="connsiteX30" fmla="*/ 616007 w 6238282"/>
              <a:gd name="connsiteY30" fmla="*/ 899801 h 5282869"/>
              <a:gd name="connsiteX31" fmla="*/ 520314 w 6238282"/>
              <a:gd name="connsiteY31" fmla="*/ 1112453 h 5282869"/>
              <a:gd name="connsiteX32" fmla="*/ 392724 w 6238282"/>
              <a:gd name="connsiteY32" fmla="*/ 1303839 h 5282869"/>
              <a:gd name="connsiteX33" fmla="*/ 328928 w 6238282"/>
              <a:gd name="connsiteY33" fmla="*/ 1580285 h 5282869"/>
              <a:gd name="connsiteX34" fmla="*/ 360826 w 6238282"/>
              <a:gd name="connsiteY34" fmla="*/ 1814201 h 5282869"/>
              <a:gd name="connsiteX35" fmla="*/ 403356 w 6238282"/>
              <a:gd name="connsiteY35" fmla="*/ 2016220 h 5282869"/>
              <a:gd name="connsiteX36" fmla="*/ 403356 w 6238282"/>
              <a:gd name="connsiteY36" fmla="*/ 2292666 h 5282869"/>
              <a:gd name="connsiteX37" fmla="*/ 488417 w 6238282"/>
              <a:gd name="connsiteY37" fmla="*/ 2494685 h 5282869"/>
              <a:gd name="connsiteX38" fmla="*/ 488417 w 6238282"/>
              <a:gd name="connsiteY38" fmla="*/ 2643541 h 5282869"/>
              <a:gd name="connsiteX39" fmla="*/ 488417 w 6238282"/>
              <a:gd name="connsiteY39" fmla="*/ 2749866 h 5282869"/>
              <a:gd name="connsiteX40" fmla="*/ 467152 w 6238282"/>
              <a:gd name="connsiteY40" fmla="*/ 2834927 h 5282869"/>
              <a:gd name="connsiteX41" fmla="*/ 382091 w 6238282"/>
              <a:gd name="connsiteY41" fmla="*/ 3015680 h 5282869"/>
              <a:gd name="connsiteX42" fmla="*/ 275766 w 6238282"/>
              <a:gd name="connsiteY42" fmla="*/ 3228332 h 5282869"/>
              <a:gd name="connsiteX43" fmla="*/ 190705 w 6238282"/>
              <a:gd name="connsiteY43" fmla="*/ 3377187 h 5282869"/>
              <a:gd name="connsiteX44" fmla="*/ 148175 w 6238282"/>
              <a:gd name="connsiteY44" fmla="*/ 3749327 h 5282869"/>
              <a:gd name="connsiteX45" fmla="*/ 148175 w 6238282"/>
              <a:gd name="connsiteY45" fmla="*/ 3919448 h 5282869"/>
              <a:gd name="connsiteX46" fmla="*/ 126910 w 6238282"/>
              <a:gd name="connsiteY46" fmla="*/ 4142732 h 5282869"/>
              <a:gd name="connsiteX47" fmla="*/ 63114 w 6238282"/>
              <a:gd name="connsiteY47" fmla="*/ 4366015 h 5282869"/>
              <a:gd name="connsiteX48" fmla="*/ 9952 w 6238282"/>
              <a:gd name="connsiteY48" fmla="*/ 4536136 h 5282869"/>
              <a:gd name="connsiteX49" fmla="*/ 275766 w 6238282"/>
              <a:gd name="connsiteY49" fmla="*/ 4855113 h 5282869"/>
              <a:gd name="connsiteX50" fmla="*/ 445887 w 6238282"/>
              <a:gd name="connsiteY50" fmla="*/ 4993336 h 5282869"/>
              <a:gd name="connsiteX51" fmla="*/ 945617 w 6238282"/>
              <a:gd name="connsiteY51" fmla="*/ 5142192 h 5282869"/>
              <a:gd name="connsiteX52" fmla="*/ 1530407 w 6238282"/>
              <a:gd name="connsiteY52" fmla="*/ 5237885 h 5282869"/>
              <a:gd name="connsiteX53" fmla="*/ 2072668 w 6238282"/>
              <a:gd name="connsiteY53" fmla="*/ 5269783 h 5282869"/>
              <a:gd name="connsiteX54" fmla="*/ 2466073 w 6238282"/>
              <a:gd name="connsiteY54" fmla="*/ 5269783 h 5282869"/>
              <a:gd name="connsiteX55" fmla="*/ 2423542 w 6238282"/>
              <a:gd name="connsiteY55" fmla="*/ 5110294 h 5282869"/>
              <a:gd name="connsiteX56" fmla="*/ 2327849 w 6238282"/>
              <a:gd name="connsiteY56" fmla="*/ 4982704 h 5282869"/>
              <a:gd name="connsiteX57" fmla="*/ 2285319 w 6238282"/>
              <a:gd name="connsiteY57" fmla="*/ 4855113 h 5282869"/>
              <a:gd name="connsiteX58" fmla="*/ 2519235 w 6238282"/>
              <a:gd name="connsiteY58" fmla="*/ 4642462 h 5282869"/>
              <a:gd name="connsiteX59" fmla="*/ 3114659 w 6238282"/>
              <a:gd name="connsiteY59" fmla="*/ 4440443 h 5282869"/>
              <a:gd name="connsiteX60" fmla="*/ 3465533 w 6238282"/>
              <a:gd name="connsiteY60" fmla="*/ 4440443 h 5282869"/>
              <a:gd name="connsiteX61" fmla="*/ 3667552 w 6238282"/>
              <a:gd name="connsiteY61" fmla="*/ 4323485 h 5282869"/>
              <a:gd name="connsiteX62" fmla="*/ 3890835 w 6238282"/>
              <a:gd name="connsiteY62" fmla="*/ 4078936 h 5282869"/>
              <a:gd name="connsiteX63" fmla="*/ 4284240 w 6238282"/>
              <a:gd name="connsiteY63" fmla="*/ 3611104 h 5282869"/>
              <a:gd name="connsiteX64" fmla="*/ 4911561 w 6238282"/>
              <a:gd name="connsiteY64" fmla="*/ 3068843 h 5282869"/>
              <a:gd name="connsiteX65" fmla="*/ 5262435 w 6238282"/>
              <a:gd name="connsiteY65" fmla="*/ 2749866 h 5282869"/>
              <a:gd name="connsiteX66" fmla="*/ 5581412 w 6238282"/>
              <a:gd name="connsiteY66" fmla="*/ 2654173 h 5282869"/>
              <a:gd name="connsiteX67" fmla="*/ 5804696 w 6238282"/>
              <a:gd name="connsiteY67" fmla="*/ 2505318 h 5282869"/>
              <a:gd name="connsiteX68" fmla="*/ 5953552 w 6238282"/>
              <a:gd name="connsiteY68" fmla="*/ 2292666 h 5282869"/>
              <a:gd name="connsiteX69" fmla="*/ 6123673 w 6238282"/>
              <a:gd name="connsiteY69" fmla="*/ 2048118 h 5282869"/>
              <a:gd name="connsiteX70" fmla="*/ 6219366 w 6238282"/>
              <a:gd name="connsiteY70" fmla="*/ 1782304 h 5282869"/>
              <a:gd name="connsiteX71" fmla="*/ 6229998 w 6238282"/>
              <a:gd name="connsiteY71" fmla="*/ 1537755 h 5282869"/>
              <a:gd name="connsiteX72" fmla="*/ 6229998 w 6238282"/>
              <a:gd name="connsiteY72" fmla="*/ 1261308 h 5282869"/>
              <a:gd name="connsiteX73" fmla="*/ 6123673 w 6238282"/>
              <a:gd name="connsiteY73" fmla="*/ 867904 h 5282869"/>
              <a:gd name="connsiteX74" fmla="*/ 5974817 w 6238282"/>
              <a:gd name="connsiteY74" fmla="*/ 665885 h 528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238282" h="5282869">
                <a:moveTo>
                  <a:pt x="5974817" y="665885"/>
                </a:moveTo>
                <a:cubicBezTo>
                  <a:pt x="5896845" y="637532"/>
                  <a:pt x="5753305" y="667657"/>
                  <a:pt x="5655840" y="697783"/>
                </a:cubicBezTo>
                <a:cubicBezTo>
                  <a:pt x="5558375" y="727909"/>
                  <a:pt x="5444961" y="811197"/>
                  <a:pt x="5390026" y="846639"/>
                </a:cubicBezTo>
                <a:cubicBezTo>
                  <a:pt x="5335091" y="882081"/>
                  <a:pt x="5328003" y="864360"/>
                  <a:pt x="5326231" y="910434"/>
                </a:cubicBezTo>
                <a:cubicBezTo>
                  <a:pt x="5324459" y="956508"/>
                  <a:pt x="5366988" y="1046885"/>
                  <a:pt x="5379393" y="1123085"/>
                </a:cubicBezTo>
                <a:cubicBezTo>
                  <a:pt x="5391798" y="1199285"/>
                  <a:pt x="5404203" y="1307383"/>
                  <a:pt x="5400659" y="1367634"/>
                </a:cubicBezTo>
                <a:cubicBezTo>
                  <a:pt x="5397115" y="1427885"/>
                  <a:pt x="5391798" y="1456239"/>
                  <a:pt x="5358128" y="1484592"/>
                </a:cubicBezTo>
                <a:cubicBezTo>
                  <a:pt x="5324458" y="1512945"/>
                  <a:pt x="5278384" y="1532439"/>
                  <a:pt x="5198640" y="1537755"/>
                </a:cubicBezTo>
                <a:cubicBezTo>
                  <a:pt x="5118896" y="1543071"/>
                  <a:pt x="4973584" y="1532439"/>
                  <a:pt x="4879663" y="1516490"/>
                </a:cubicBezTo>
                <a:cubicBezTo>
                  <a:pt x="4785742" y="1500541"/>
                  <a:pt x="4721946" y="1473960"/>
                  <a:pt x="4635114" y="1442062"/>
                </a:cubicBezTo>
                <a:cubicBezTo>
                  <a:pt x="4548281" y="1410164"/>
                  <a:pt x="4436640" y="1355230"/>
                  <a:pt x="4358668" y="1325104"/>
                </a:cubicBezTo>
                <a:cubicBezTo>
                  <a:pt x="4280696" y="1294978"/>
                  <a:pt x="4222217" y="1287890"/>
                  <a:pt x="4167282" y="1261308"/>
                </a:cubicBezTo>
                <a:cubicBezTo>
                  <a:pt x="4112347" y="1234727"/>
                  <a:pt x="4075134" y="1204601"/>
                  <a:pt x="4029059" y="1165615"/>
                </a:cubicBezTo>
                <a:cubicBezTo>
                  <a:pt x="3982984" y="1126629"/>
                  <a:pt x="3936909" y="1053973"/>
                  <a:pt x="3890835" y="1027392"/>
                </a:cubicBezTo>
                <a:cubicBezTo>
                  <a:pt x="3844760" y="1000811"/>
                  <a:pt x="3811091" y="1022076"/>
                  <a:pt x="3752612" y="1006127"/>
                </a:cubicBezTo>
                <a:cubicBezTo>
                  <a:pt x="3694133" y="990178"/>
                  <a:pt x="3637426" y="944104"/>
                  <a:pt x="3539961" y="931699"/>
                </a:cubicBezTo>
                <a:cubicBezTo>
                  <a:pt x="3442496" y="919294"/>
                  <a:pt x="3295412" y="945876"/>
                  <a:pt x="3167821" y="931699"/>
                </a:cubicBezTo>
                <a:cubicBezTo>
                  <a:pt x="3040230" y="917522"/>
                  <a:pt x="2886059" y="864360"/>
                  <a:pt x="2774417" y="846639"/>
                </a:cubicBezTo>
                <a:cubicBezTo>
                  <a:pt x="2662775" y="828918"/>
                  <a:pt x="2570626" y="837778"/>
                  <a:pt x="2497970" y="825373"/>
                </a:cubicBezTo>
                <a:cubicBezTo>
                  <a:pt x="2425314" y="812968"/>
                  <a:pt x="2398733" y="798792"/>
                  <a:pt x="2338482" y="772211"/>
                </a:cubicBezTo>
                <a:cubicBezTo>
                  <a:pt x="2278231" y="745630"/>
                  <a:pt x="2187854" y="687150"/>
                  <a:pt x="2136463" y="665885"/>
                </a:cubicBezTo>
                <a:cubicBezTo>
                  <a:pt x="2085072" y="644620"/>
                  <a:pt x="2090389" y="669429"/>
                  <a:pt x="2030138" y="644620"/>
                </a:cubicBezTo>
                <a:cubicBezTo>
                  <a:pt x="1969887" y="619811"/>
                  <a:pt x="1835207" y="557787"/>
                  <a:pt x="1774956" y="517029"/>
                </a:cubicBezTo>
                <a:cubicBezTo>
                  <a:pt x="1714705" y="476271"/>
                  <a:pt x="1696984" y="419564"/>
                  <a:pt x="1668631" y="400071"/>
                </a:cubicBezTo>
                <a:cubicBezTo>
                  <a:pt x="1640278" y="380578"/>
                  <a:pt x="1640277" y="430196"/>
                  <a:pt x="1604835" y="400071"/>
                </a:cubicBezTo>
                <a:cubicBezTo>
                  <a:pt x="1569393" y="369945"/>
                  <a:pt x="1498510" y="284885"/>
                  <a:pt x="1455980" y="219318"/>
                </a:cubicBezTo>
                <a:cubicBezTo>
                  <a:pt x="1413450" y="153751"/>
                  <a:pt x="1450663" y="31475"/>
                  <a:pt x="1349654" y="6666"/>
                </a:cubicBezTo>
                <a:cubicBezTo>
                  <a:pt x="1248645" y="-18143"/>
                  <a:pt x="950933" y="31476"/>
                  <a:pt x="849924" y="70462"/>
                </a:cubicBezTo>
                <a:cubicBezTo>
                  <a:pt x="748915" y="109448"/>
                  <a:pt x="771951" y="136030"/>
                  <a:pt x="743598" y="240583"/>
                </a:cubicBezTo>
                <a:cubicBezTo>
                  <a:pt x="715245" y="345136"/>
                  <a:pt x="701068" y="587913"/>
                  <a:pt x="679803" y="697783"/>
                </a:cubicBezTo>
                <a:cubicBezTo>
                  <a:pt x="658538" y="807653"/>
                  <a:pt x="642588" y="830690"/>
                  <a:pt x="616007" y="899801"/>
                </a:cubicBezTo>
                <a:cubicBezTo>
                  <a:pt x="589426" y="968912"/>
                  <a:pt x="557528" y="1045113"/>
                  <a:pt x="520314" y="1112453"/>
                </a:cubicBezTo>
                <a:cubicBezTo>
                  <a:pt x="483100" y="1179793"/>
                  <a:pt x="424622" y="1225867"/>
                  <a:pt x="392724" y="1303839"/>
                </a:cubicBezTo>
                <a:cubicBezTo>
                  <a:pt x="360826" y="1381811"/>
                  <a:pt x="334244" y="1495225"/>
                  <a:pt x="328928" y="1580285"/>
                </a:cubicBezTo>
                <a:cubicBezTo>
                  <a:pt x="323612" y="1665345"/>
                  <a:pt x="348421" y="1741545"/>
                  <a:pt x="360826" y="1814201"/>
                </a:cubicBezTo>
                <a:cubicBezTo>
                  <a:pt x="373231" y="1886857"/>
                  <a:pt x="396268" y="1936476"/>
                  <a:pt x="403356" y="2016220"/>
                </a:cubicBezTo>
                <a:cubicBezTo>
                  <a:pt x="410444" y="2095964"/>
                  <a:pt x="389179" y="2212922"/>
                  <a:pt x="403356" y="2292666"/>
                </a:cubicBezTo>
                <a:cubicBezTo>
                  <a:pt x="417533" y="2372410"/>
                  <a:pt x="474240" y="2436206"/>
                  <a:pt x="488417" y="2494685"/>
                </a:cubicBezTo>
                <a:cubicBezTo>
                  <a:pt x="502594" y="2553164"/>
                  <a:pt x="488417" y="2643541"/>
                  <a:pt x="488417" y="2643541"/>
                </a:cubicBezTo>
                <a:cubicBezTo>
                  <a:pt x="488417" y="2686071"/>
                  <a:pt x="491961" y="2717968"/>
                  <a:pt x="488417" y="2749866"/>
                </a:cubicBezTo>
                <a:cubicBezTo>
                  <a:pt x="484873" y="2781764"/>
                  <a:pt x="484873" y="2790625"/>
                  <a:pt x="467152" y="2834927"/>
                </a:cubicBezTo>
                <a:cubicBezTo>
                  <a:pt x="449431" y="2879229"/>
                  <a:pt x="413989" y="2950113"/>
                  <a:pt x="382091" y="3015680"/>
                </a:cubicBezTo>
                <a:cubicBezTo>
                  <a:pt x="350193" y="3081247"/>
                  <a:pt x="307664" y="3168081"/>
                  <a:pt x="275766" y="3228332"/>
                </a:cubicBezTo>
                <a:cubicBezTo>
                  <a:pt x="243868" y="3288583"/>
                  <a:pt x="211970" y="3290355"/>
                  <a:pt x="190705" y="3377187"/>
                </a:cubicBezTo>
                <a:cubicBezTo>
                  <a:pt x="169440" y="3464019"/>
                  <a:pt x="155263" y="3658950"/>
                  <a:pt x="148175" y="3749327"/>
                </a:cubicBezTo>
                <a:cubicBezTo>
                  <a:pt x="141087" y="3839704"/>
                  <a:pt x="151719" y="3853881"/>
                  <a:pt x="148175" y="3919448"/>
                </a:cubicBezTo>
                <a:cubicBezTo>
                  <a:pt x="144631" y="3985016"/>
                  <a:pt x="141087" y="4068304"/>
                  <a:pt x="126910" y="4142732"/>
                </a:cubicBezTo>
                <a:cubicBezTo>
                  <a:pt x="112733" y="4217160"/>
                  <a:pt x="82607" y="4300448"/>
                  <a:pt x="63114" y="4366015"/>
                </a:cubicBezTo>
                <a:cubicBezTo>
                  <a:pt x="43621" y="4431582"/>
                  <a:pt x="-25490" y="4454620"/>
                  <a:pt x="9952" y="4536136"/>
                </a:cubicBezTo>
                <a:cubicBezTo>
                  <a:pt x="45394" y="4617652"/>
                  <a:pt x="203110" y="4778913"/>
                  <a:pt x="275766" y="4855113"/>
                </a:cubicBezTo>
                <a:cubicBezTo>
                  <a:pt x="348422" y="4931313"/>
                  <a:pt x="334245" y="4945490"/>
                  <a:pt x="445887" y="4993336"/>
                </a:cubicBezTo>
                <a:cubicBezTo>
                  <a:pt x="557529" y="5041182"/>
                  <a:pt x="764864" y="5101434"/>
                  <a:pt x="945617" y="5142192"/>
                </a:cubicBezTo>
                <a:cubicBezTo>
                  <a:pt x="1126370" y="5182950"/>
                  <a:pt x="1342565" y="5216620"/>
                  <a:pt x="1530407" y="5237885"/>
                </a:cubicBezTo>
                <a:cubicBezTo>
                  <a:pt x="1718249" y="5259150"/>
                  <a:pt x="1916724" y="5264467"/>
                  <a:pt x="2072668" y="5269783"/>
                </a:cubicBezTo>
                <a:cubicBezTo>
                  <a:pt x="2228612" y="5275099"/>
                  <a:pt x="2407594" y="5296364"/>
                  <a:pt x="2466073" y="5269783"/>
                </a:cubicBezTo>
                <a:cubicBezTo>
                  <a:pt x="2524552" y="5243202"/>
                  <a:pt x="2446579" y="5158141"/>
                  <a:pt x="2423542" y="5110294"/>
                </a:cubicBezTo>
                <a:cubicBezTo>
                  <a:pt x="2400505" y="5062447"/>
                  <a:pt x="2350886" y="5025234"/>
                  <a:pt x="2327849" y="4982704"/>
                </a:cubicBezTo>
                <a:cubicBezTo>
                  <a:pt x="2304812" y="4940174"/>
                  <a:pt x="2253421" y="4911820"/>
                  <a:pt x="2285319" y="4855113"/>
                </a:cubicBezTo>
                <a:cubicBezTo>
                  <a:pt x="2317217" y="4798406"/>
                  <a:pt x="2381012" y="4711574"/>
                  <a:pt x="2519235" y="4642462"/>
                </a:cubicBezTo>
                <a:cubicBezTo>
                  <a:pt x="2657458" y="4573350"/>
                  <a:pt x="2956943" y="4474113"/>
                  <a:pt x="3114659" y="4440443"/>
                </a:cubicBezTo>
                <a:cubicBezTo>
                  <a:pt x="3272375" y="4406773"/>
                  <a:pt x="3373384" y="4459936"/>
                  <a:pt x="3465533" y="4440443"/>
                </a:cubicBezTo>
                <a:cubicBezTo>
                  <a:pt x="3557682" y="4420950"/>
                  <a:pt x="3596668" y="4383736"/>
                  <a:pt x="3667552" y="4323485"/>
                </a:cubicBezTo>
                <a:cubicBezTo>
                  <a:pt x="3738436" y="4263234"/>
                  <a:pt x="3788054" y="4197666"/>
                  <a:pt x="3890835" y="4078936"/>
                </a:cubicBezTo>
                <a:cubicBezTo>
                  <a:pt x="3993616" y="3960206"/>
                  <a:pt x="4114119" y="3779453"/>
                  <a:pt x="4284240" y="3611104"/>
                </a:cubicBezTo>
                <a:cubicBezTo>
                  <a:pt x="4454361" y="3442755"/>
                  <a:pt x="4748528" y="3212383"/>
                  <a:pt x="4911561" y="3068843"/>
                </a:cubicBezTo>
                <a:cubicBezTo>
                  <a:pt x="5074593" y="2925303"/>
                  <a:pt x="5150793" y="2818978"/>
                  <a:pt x="5262435" y="2749866"/>
                </a:cubicBezTo>
                <a:cubicBezTo>
                  <a:pt x="5374077" y="2680754"/>
                  <a:pt x="5491035" y="2694931"/>
                  <a:pt x="5581412" y="2654173"/>
                </a:cubicBezTo>
                <a:cubicBezTo>
                  <a:pt x="5671789" y="2613415"/>
                  <a:pt x="5742673" y="2565569"/>
                  <a:pt x="5804696" y="2505318"/>
                </a:cubicBezTo>
                <a:cubicBezTo>
                  <a:pt x="5866719" y="2445067"/>
                  <a:pt x="5953552" y="2292666"/>
                  <a:pt x="5953552" y="2292666"/>
                </a:cubicBezTo>
                <a:cubicBezTo>
                  <a:pt x="6006715" y="2216466"/>
                  <a:pt x="6079371" y="2133178"/>
                  <a:pt x="6123673" y="2048118"/>
                </a:cubicBezTo>
                <a:cubicBezTo>
                  <a:pt x="6167975" y="1963058"/>
                  <a:pt x="6201645" y="1867365"/>
                  <a:pt x="6219366" y="1782304"/>
                </a:cubicBezTo>
                <a:cubicBezTo>
                  <a:pt x="6237087" y="1697244"/>
                  <a:pt x="6228226" y="1624588"/>
                  <a:pt x="6229998" y="1537755"/>
                </a:cubicBezTo>
                <a:cubicBezTo>
                  <a:pt x="6231770" y="1450922"/>
                  <a:pt x="6247719" y="1372950"/>
                  <a:pt x="6229998" y="1261308"/>
                </a:cubicBezTo>
                <a:cubicBezTo>
                  <a:pt x="6212277" y="1149666"/>
                  <a:pt x="6159115" y="965369"/>
                  <a:pt x="6123673" y="867904"/>
                </a:cubicBezTo>
                <a:cubicBezTo>
                  <a:pt x="6088231" y="770439"/>
                  <a:pt x="6052789" y="694238"/>
                  <a:pt x="5974817" y="66588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3" name="円/楕円 2"/>
          <p:cNvSpPr/>
          <p:nvPr/>
        </p:nvSpPr>
        <p:spPr>
          <a:xfrm>
            <a:off x="7620000" y="354006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14991" y="1039439"/>
            <a:ext cx="53412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ふくおかけん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82147" y="1205000"/>
            <a:ext cx="54854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おおいたけん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74011" y="1319397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さがけん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9963" y="1820330"/>
            <a:ext cx="5325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ながさき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36883" y="1886176"/>
            <a:ext cx="50366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くまもと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826143" y="2332690"/>
            <a:ext cx="54534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みやざき</a:t>
            </a:r>
            <a:r>
              <a:rPr kumimoji="1" lang="ja-JP" altLang="en-US" sz="500" dirty="0" err="1"/>
              <a:t>けん</a:t>
            </a:r>
            <a:endParaRPr kumimoji="1" lang="ja-JP" altLang="en-US" sz="5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156787" y="2708918"/>
            <a:ext cx="5357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かごし</a:t>
            </a:r>
            <a:r>
              <a:rPr lang="ja-JP" altLang="en-US" sz="500" dirty="0"/>
              <a:t>ま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04363" y="1904968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おお　いた　けん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084379" y="3305349"/>
            <a:ext cx="53732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かわにしばし</a:t>
            </a:r>
            <a:endParaRPr kumimoji="1" lang="ja-JP" altLang="en-US" sz="5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78814" y="4055058"/>
            <a:ext cx="261610" cy="4530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/>
              <a:t>てんじん</a:t>
            </a:r>
            <a:r>
              <a:rPr lang="ja-JP" altLang="en-US" sz="500" dirty="0" err="1"/>
              <a:t>ば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909311" y="3964110"/>
            <a:ext cx="261610" cy="44980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/>
              <a:t>おのつる</a:t>
            </a:r>
            <a:r>
              <a:rPr lang="ja-JP" altLang="en-US" sz="500" dirty="0" err="1"/>
              <a:t>ば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51642" y="4039945"/>
            <a:ext cx="261610" cy="5155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/>
              <a:t>ふないおおはし</a:t>
            </a:r>
            <a:endParaRPr kumimoji="1" lang="ja-JP" altLang="en-US" sz="5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899776" y="3320294"/>
            <a:ext cx="261610" cy="3953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" dirty="0" err="1"/>
              <a:t>ひろせば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091734" y="2886695"/>
            <a:ext cx="66396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べんてんおおは</a:t>
            </a:r>
            <a:r>
              <a:rPr lang="ja-JP" altLang="en-US" sz="500" dirty="0"/>
              <a:t>し</a:t>
            </a:r>
            <a:endParaRPr kumimoji="1" lang="ja-JP" altLang="en-US" sz="500" dirty="0"/>
          </a:p>
        </p:txBody>
      </p:sp>
      <p:sp>
        <p:nvSpPr>
          <p:cNvPr id="4" name="正方形/長方形 3"/>
          <p:cNvSpPr/>
          <p:nvPr/>
        </p:nvSpPr>
        <p:spPr>
          <a:xfrm>
            <a:off x="1904999" y="1479636"/>
            <a:ext cx="542925" cy="308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3165886" y="2886695"/>
            <a:ext cx="542421" cy="365323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2654779" y="3320294"/>
            <a:ext cx="368965" cy="8463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3133941" y="3674950"/>
            <a:ext cx="371414" cy="364995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2801564" y="3986614"/>
            <a:ext cx="332377" cy="10666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2967752" y="4189011"/>
            <a:ext cx="198134" cy="3182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V="1">
            <a:off x="3352474" y="5191444"/>
            <a:ext cx="407353" cy="24288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3505355" y="4862857"/>
            <a:ext cx="325570" cy="25982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4310046" y="4494733"/>
            <a:ext cx="462304" cy="24756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4978623" y="3886956"/>
            <a:ext cx="86006" cy="35414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3963944" y="6105852"/>
            <a:ext cx="180001" cy="2865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3133941" y="6603499"/>
            <a:ext cx="429767" cy="1300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3224967" y="6339826"/>
            <a:ext cx="372788" cy="16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3437096" y="6286810"/>
            <a:ext cx="314719" cy="2111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flipV="1">
            <a:off x="4366901" y="5615595"/>
            <a:ext cx="205098" cy="37916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 flipV="1">
            <a:off x="4701928" y="5592863"/>
            <a:ext cx="102549" cy="37916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V="1">
            <a:off x="4488283" y="5156711"/>
            <a:ext cx="382513" cy="21255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/>
          <p:cNvCxnSpPr/>
          <p:nvPr/>
        </p:nvCxnSpPr>
        <p:spPr>
          <a:xfrm flipV="1">
            <a:off x="5558173" y="5312888"/>
            <a:ext cx="382513" cy="21255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/>
          <p:cNvCxnSpPr/>
          <p:nvPr/>
        </p:nvCxnSpPr>
        <p:spPr>
          <a:xfrm flipH="1" flipV="1">
            <a:off x="5184282" y="4428172"/>
            <a:ext cx="156605" cy="33570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7040116" y="3648067"/>
            <a:ext cx="197247" cy="160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V="1">
            <a:off x="7206574" y="4055058"/>
            <a:ext cx="245068" cy="2416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flipH="1" flipV="1">
            <a:off x="7822025" y="3636321"/>
            <a:ext cx="300626" cy="2345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フリーフォーム 91"/>
          <p:cNvSpPr/>
          <p:nvPr/>
        </p:nvSpPr>
        <p:spPr>
          <a:xfrm>
            <a:off x="7084463" y="2636260"/>
            <a:ext cx="720470" cy="1358782"/>
          </a:xfrm>
          <a:custGeom>
            <a:avLst/>
            <a:gdLst>
              <a:gd name="connsiteX0" fmla="*/ 0 w 709301"/>
              <a:gd name="connsiteY0" fmla="*/ 1093862 h 1256232"/>
              <a:gd name="connsiteX1" fmla="*/ 119641 w 709301"/>
              <a:gd name="connsiteY1" fmla="*/ 1110953 h 1256232"/>
              <a:gd name="connsiteX2" fmla="*/ 222191 w 709301"/>
              <a:gd name="connsiteY2" fmla="*/ 1170774 h 1256232"/>
              <a:gd name="connsiteX3" fmla="*/ 282011 w 709301"/>
              <a:gd name="connsiteY3" fmla="*/ 1222049 h 1256232"/>
              <a:gd name="connsiteX4" fmla="*/ 358924 w 709301"/>
              <a:gd name="connsiteY4" fmla="*/ 1256232 h 1256232"/>
              <a:gd name="connsiteX5" fmla="*/ 418744 w 709301"/>
              <a:gd name="connsiteY5" fmla="*/ 1256232 h 1256232"/>
              <a:gd name="connsiteX6" fmla="*/ 478565 w 709301"/>
              <a:gd name="connsiteY6" fmla="*/ 1179320 h 1256232"/>
              <a:gd name="connsiteX7" fmla="*/ 564023 w 709301"/>
              <a:gd name="connsiteY7" fmla="*/ 1076770 h 1256232"/>
              <a:gd name="connsiteX8" fmla="*/ 615297 w 709301"/>
              <a:gd name="connsiteY8" fmla="*/ 982766 h 1256232"/>
              <a:gd name="connsiteX9" fmla="*/ 649481 w 709301"/>
              <a:gd name="connsiteY9" fmla="*/ 914400 h 1256232"/>
              <a:gd name="connsiteX10" fmla="*/ 709301 w 709301"/>
              <a:gd name="connsiteY10" fmla="*/ 811850 h 1256232"/>
              <a:gd name="connsiteX11" fmla="*/ 700755 w 709301"/>
              <a:gd name="connsiteY11" fmla="*/ 734938 h 1256232"/>
              <a:gd name="connsiteX12" fmla="*/ 700755 w 709301"/>
              <a:gd name="connsiteY12" fmla="*/ 606751 h 1256232"/>
              <a:gd name="connsiteX13" fmla="*/ 658026 w 709301"/>
              <a:gd name="connsiteY13" fmla="*/ 529839 h 1256232"/>
              <a:gd name="connsiteX14" fmla="*/ 632389 w 709301"/>
              <a:gd name="connsiteY14" fmla="*/ 444381 h 1256232"/>
              <a:gd name="connsiteX15" fmla="*/ 598206 w 709301"/>
              <a:gd name="connsiteY15" fmla="*/ 367469 h 1256232"/>
              <a:gd name="connsiteX16" fmla="*/ 581114 w 709301"/>
              <a:gd name="connsiteY16" fmla="*/ 222191 h 1256232"/>
              <a:gd name="connsiteX17" fmla="*/ 606752 w 709301"/>
              <a:gd name="connsiteY17" fmla="*/ 119641 h 1256232"/>
              <a:gd name="connsiteX18" fmla="*/ 615297 w 709301"/>
              <a:gd name="connsiteY18" fmla="*/ 0 h 12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9301" h="1256232">
                <a:moveTo>
                  <a:pt x="0" y="1093862"/>
                </a:moveTo>
                <a:lnTo>
                  <a:pt x="119641" y="1110953"/>
                </a:lnTo>
                <a:lnTo>
                  <a:pt x="222191" y="1170774"/>
                </a:lnTo>
                <a:lnTo>
                  <a:pt x="282011" y="1222049"/>
                </a:lnTo>
                <a:lnTo>
                  <a:pt x="358924" y="1256232"/>
                </a:lnTo>
                <a:lnTo>
                  <a:pt x="418744" y="1256232"/>
                </a:lnTo>
                <a:lnTo>
                  <a:pt x="478565" y="1179320"/>
                </a:lnTo>
                <a:lnTo>
                  <a:pt x="564023" y="1076770"/>
                </a:lnTo>
                <a:lnTo>
                  <a:pt x="615297" y="982766"/>
                </a:lnTo>
                <a:lnTo>
                  <a:pt x="649481" y="914400"/>
                </a:lnTo>
                <a:lnTo>
                  <a:pt x="709301" y="811850"/>
                </a:lnTo>
                <a:lnTo>
                  <a:pt x="700755" y="734938"/>
                </a:lnTo>
                <a:lnTo>
                  <a:pt x="700755" y="606751"/>
                </a:lnTo>
                <a:lnTo>
                  <a:pt x="658026" y="529839"/>
                </a:lnTo>
                <a:lnTo>
                  <a:pt x="632389" y="444381"/>
                </a:lnTo>
                <a:lnTo>
                  <a:pt x="598206" y="367469"/>
                </a:lnTo>
                <a:lnTo>
                  <a:pt x="581114" y="222191"/>
                </a:lnTo>
                <a:lnTo>
                  <a:pt x="606752" y="119641"/>
                </a:lnTo>
                <a:lnTo>
                  <a:pt x="615297" y="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3" name="直線矢印コネクタ 92"/>
          <p:cNvCxnSpPr/>
          <p:nvPr/>
        </p:nvCxnSpPr>
        <p:spPr>
          <a:xfrm flipH="1" flipV="1">
            <a:off x="7690190" y="3869330"/>
            <a:ext cx="103212" cy="3004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/>
          <p:cNvCxnSpPr/>
          <p:nvPr/>
        </p:nvCxnSpPr>
        <p:spPr>
          <a:xfrm>
            <a:off x="6472546" y="3594067"/>
            <a:ext cx="405696" cy="22368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/>
          <p:cNvCxnSpPr/>
          <p:nvPr/>
        </p:nvCxnSpPr>
        <p:spPr>
          <a:xfrm flipV="1">
            <a:off x="5100282" y="4169829"/>
            <a:ext cx="518119" cy="178314"/>
          </a:xfrm>
          <a:prstGeom prst="straightConnector1">
            <a:avLst/>
          </a:prstGeom>
          <a:ln w="4826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上矢印 100"/>
          <p:cNvSpPr/>
          <p:nvPr/>
        </p:nvSpPr>
        <p:spPr>
          <a:xfrm rot="2777648">
            <a:off x="3869060" y="4783114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上矢印 101"/>
          <p:cNvSpPr/>
          <p:nvPr/>
        </p:nvSpPr>
        <p:spPr>
          <a:xfrm rot="4489758">
            <a:off x="5000988" y="3448992"/>
            <a:ext cx="1195410" cy="1867572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上矢印 102"/>
          <p:cNvSpPr/>
          <p:nvPr/>
        </p:nvSpPr>
        <p:spPr>
          <a:xfrm rot="1662894">
            <a:off x="6774078" y="1878806"/>
            <a:ext cx="1366388" cy="2475340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上矢印 103"/>
          <p:cNvSpPr/>
          <p:nvPr/>
        </p:nvSpPr>
        <p:spPr>
          <a:xfrm rot="7661237">
            <a:off x="3382093" y="3383383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1541328" y="6127996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62" name="Text Box 29">
            <a:extLst>
              <a:ext uri="{FF2B5EF4-FFF2-40B4-BE49-F238E27FC236}">
                <a16:creationId xmlns:a16="http://schemas.microsoft.com/office/drawing/2014/main" id="{5665C364-3F61-407F-BE23-0D5438FC7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54480"/>
            <a:ext cx="3254839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大分川の特徴を知ろう！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082748" y="420473"/>
            <a:ext cx="14045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おお　 いた   が</a:t>
            </a:r>
            <a:r>
              <a:rPr lang="ja-JP" altLang="en-US" sz="600" dirty="0" err="1"/>
              <a:t>わ</a:t>
            </a:r>
            <a:r>
              <a:rPr lang="ja-JP" altLang="en-US" sz="600" dirty="0"/>
              <a:t>　　　　　 とく　 ちょう</a:t>
            </a:r>
            <a:endParaRPr kumimoji="1" lang="ja-JP" altLang="en-US" sz="6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35DED21-37DB-4730-9B6E-91813385CB97}"/>
              </a:ext>
            </a:extLst>
          </p:cNvPr>
          <p:cNvGrpSpPr/>
          <p:nvPr/>
        </p:nvGrpSpPr>
        <p:grpSpPr>
          <a:xfrm>
            <a:off x="6138700" y="4721599"/>
            <a:ext cx="2990630" cy="2100347"/>
            <a:chOff x="6146271" y="4867147"/>
            <a:chExt cx="2990630" cy="2100347"/>
          </a:xfrm>
        </p:grpSpPr>
        <p:sp>
          <p:nvSpPr>
            <p:cNvPr id="105" name="円形吹き出し 104"/>
            <p:cNvSpPr/>
            <p:nvPr/>
          </p:nvSpPr>
          <p:spPr>
            <a:xfrm>
              <a:off x="6146271" y="4867147"/>
              <a:ext cx="2990630" cy="2100347"/>
            </a:xfrm>
            <a:prstGeom prst="wedgeEllipseCallout">
              <a:avLst>
                <a:gd name="adj1" fmla="val -38106"/>
                <a:gd name="adj2" fmla="val -483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6400254" y="5175420"/>
              <a:ext cx="2736647" cy="1528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kumimoji="1" lang="ja-JP" altLang="en-US" sz="1600" b="1" dirty="0">
                  <a:solidFill>
                    <a:srgbClr val="FF0000"/>
                  </a:solidFill>
                </a:rPr>
                <a:t>“大分川”は、由布市から</a:t>
              </a:r>
              <a:endParaRPr kumimoji="1"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はじまって</a:t>
              </a:r>
              <a:r>
                <a:rPr kumimoji="1" lang="ja-JP" altLang="en-US" sz="1600" b="1" dirty="0">
                  <a:solidFill>
                    <a:srgbClr val="FF0000"/>
                  </a:solidFill>
                </a:rPr>
                <a:t>上流にある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たくさん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の川が流れ集まって大きな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kumimoji="1" lang="ja-JP" altLang="en-US" sz="1600" b="1" dirty="0">
                  <a:solidFill>
                    <a:srgbClr val="FF0000"/>
                  </a:solidFill>
                </a:rPr>
                <a:t>川に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なる、流域の広い川だと</a:t>
              </a:r>
              <a:endParaRPr lang="en-US" altLang="ja-JP" sz="1600" b="1" dirty="0">
                <a:solidFill>
                  <a:srgbClr val="FF0000"/>
                </a:solidFill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ja-JP" altLang="en-US" sz="1600" b="1" dirty="0">
                  <a:solidFill>
                    <a:srgbClr val="FF0000"/>
                  </a:solidFill>
                </a:rPr>
                <a:t>知っておこう</a:t>
              </a:r>
              <a:r>
                <a:rPr kumimoji="1" lang="ja-JP" altLang="en-US" sz="1600" b="1" dirty="0">
                  <a:solidFill>
                    <a:srgbClr val="FF0000"/>
                  </a:solidFill>
                </a:rPr>
                <a:t>！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7" name="テキスト ボックス 106"/>
            <p:cNvSpPr txBox="1"/>
            <p:nvPr/>
          </p:nvSpPr>
          <p:spPr>
            <a:xfrm>
              <a:off x="6566430" y="5090788"/>
              <a:ext cx="177965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おおいたかわ　　　　　　　　　　</a:t>
              </a:r>
              <a:r>
                <a:rPr lang="ja-JP" altLang="en-US" sz="700" dirty="0">
                  <a:solidFill>
                    <a:srgbClr val="FF0000"/>
                  </a:solidFill>
                </a:rPr>
                <a:t>ゆ　</a:t>
              </a:r>
              <a:r>
                <a:rPr lang="ja-JP" altLang="en-US" sz="700" dirty="0" err="1">
                  <a:solidFill>
                    <a:srgbClr val="FF0000"/>
                  </a:solidFill>
                </a:rPr>
                <a:t>ふ　</a:t>
              </a:r>
              <a:r>
                <a:rPr lang="ja-JP" altLang="en-US" sz="700" dirty="0">
                  <a:solidFill>
                    <a:srgbClr val="FF0000"/>
                  </a:solidFill>
                </a:rPr>
                <a:t>　し</a:t>
              </a:r>
              <a:endParaRPr kumimoji="1" lang="ja-JP" altLang="en-US" sz="700" dirty="0">
                <a:solidFill>
                  <a:srgbClr val="FF0000"/>
                </a:solidFill>
              </a:endParaRPr>
            </a:p>
          </p:txBody>
        </p:sp>
        <p:sp>
          <p:nvSpPr>
            <p:cNvPr id="108" name="テキスト ボックス 107"/>
            <p:cNvSpPr txBox="1"/>
            <p:nvPr/>
          </p:nvSpPr>
          <p:spPr>
            <a:xfrm>
              <a:off x="7322177" y="5399061"/>
              <a:ext cx="76815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じょうりゅう　　　</a:t>
              </a: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6629669" y="5691865"/>
              <a:ext cx="24507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かわ　　　　なが　　　　あつ　　　　　　　　　　おお</a:t>
              </a: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6433754" y="5991549"/>
              <a:ext cx="245079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かわ　　　　                       </a:t>
              </a:r>
              <a:r>
                <a:rPr lang="ja-JP" altLang="en-US" sz="700" dirty="0">
                  <a:solidFill>
                    <a:srgbClr val="FF0000"/>
                  </a:solidFill>
                </a:rPr>
                <a:t>りゅういき　　　　ひろ　　　　 かわ</a:t>
              </a:r>
              <a:endParaRPr kumimoji="1" lang="ja-JP" altLang="en-US" sz="700" dirty="0">
                <a:solidFill>
                  <a:srgbClr val="FF0000"/>
                </a:solidFill>
              </a:endParaRPr>
            </a:p>
          </p:txBody>
        </p:sp>
        <p:sp>
          <p:nvSpPr>
            <p:cNvPr id="111" name="テキスト ボックス 110"/>
            <p:cNvSpPr txBox="1"/>
            <p:nvPr/>
          </p:nvSpPr>
          <p:spPr>
            <a:xfrm>
              <a:off x="6416189" y="6296761"/>
              <a:ext cx="37196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dirty="0">
                  <a:solidFill>
                    <a:srgbClr val="FF0000"/>
                  </a:solidFill>
                </a:rPr>
                <a:t>　し</a:t>
              </a:r>
            </a:p>
          </p:txBody>
        </p:sp>
      </p:grpSp>
      <p:sp>
        <p:nvSpPr>
          <p:cNvPr id="114" name="テキスト ボックス 113"/>
          <p:cNvSpPr txBox="1"/>
          <p:nvPr/>
        </p:nvSpPr>
        <p:spPr>
          <a:xfrm>
            <a:off x="7932342" y="292730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8159430" y="287870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1365508" y="6206881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CB5D2B3B-AE9C-41C6-A39C-8CB568065BC1}"/>
              </a:ext>
            </a:extLst>
          </p:cNvPr>
          <p:cNvSpPr txBox="1"/>
          <p:nvPr/>
        </p:nvSpPr>
        <p:spPr>
          <a:xfrm>
            <a:off x="986042" y="4702963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流域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5F2B2E65-6486-4DD5-B9C3-5DEFF9D9487D}"/>
              </a:ext>
            </a:extLst>
          </p:cNvPr>
          <p:cNvSpPr txBox="1"/>
          <p:nvPr/>
        </p:nvSpPr>
        <p:spPr>
          <a:xfrm>
            <a:off x="1213130" y="4654359"/>
            <a:ext cx="673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いき</a:t>
            </a: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A0EE90AE-116F-4132-BDB0-07964D056EEC}"/>
              </a:ext>
            </a:extLst>
          </p:cNvPr>
          <p:cNvCxnSpPr>
            <a:cxnSpLocks/>
          </p:cNvCxnSpPr>
          <p:nvPr/>
        </p:nvCxnSpPr>
        <p:spPr>
          <a:xfrm flipV="1">
            <a:off x="2013540" y="4736282"/>
            <a:ext cx="447873" cy="1842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81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b="1254"/>
          <a:stretch/>
        </p:blipFill>
        <p:spPr>
          <a:xfrm>
            <a:off x="1245776" y="472909"/>
            <a:ext cx="6652448" cy="6360362"/>
          </a:xfrm>
          <a:prstGeom prst="rect">
            <a:avLst/>
          </a:prstGeom>
        </p:spPr>
      </p:pic>
      <p:sp>
        <p:nvSpPr>
          <p:cNvPr id="3" name="フリーフォーム 2"/>
          <p:cNvSpPr>
            <a:spLocks noChangeAspect="1"/>
          </p:cNvSpPr>
          <p:nvPr/>
        </p:nvSpPr>
        <p:spPr>
          <a:xfrm rot="181266">
            <a:off x="-251626" y="420439"/>
            <a:ext cx="8282230" cy="6924203"/>
          </a:xfrm>
          <a:custGeom>
            <a:avLst/>
            <a:gdLst>
              <a:gd name="connsiteX0" fmla="*/ 4676142 w 5473774"/>
              <a:gd name="connsiteY0" fmla="*/ 2002 h 4869138"/>
              <a:gd name="connsiteX1" fmla="*/ 4329555 w 5473774"/>
              <a:gd name="connsiteY1" fmla="*/ 112615 h 4869138"/>
              <a:gd name="connsiteX2" fmla="*/ 4373800 w 5473774"/>
              <a:gd name="connsiteY2" fmla="*/ 260099 h 4869138"/>
              <a:gd name="connsiteX3" fmla="*/ 4351677 w 5473774"/>
              <a:gd name="connsiteY3" fmla="*/ 414957 h 4869138"/>
              <a:gd name="connsiteX4" fmla="*/ 4344303 w 5473774"/>
              <a:gd name="connsiteY4" fmla="*/ 673054 h 4869138"/>
              <a:gd name="connsiteX5" fmla="*/ 4336929 w 5473774"/>
              <a:gd name="connsiteY5" fmla="*/ 886905 h 4869138"/>
              <a:gd name="connsiteX6" fmla="*/ 3997716 w 5473774"/>
              <a:gd name="connsiteY6" fmla="*/ 1108131 h 4869138"/>
              <a:gd name="connsiteX7" fmla="*/ 3901852 w 5473774"/>
              <a:gd name="connsiteY7" fmla="*/ 1196621 h 4869138"/>
              <a:gd name="connsiteX8" fmla="*/ 3828110 w 5473774"/>
              <a:gd name="connsiteY8" fmla="*/ 1388350 h 4869138"/>
              <a:gd name="connsiteX9" fmla="*/ 3754368 w 5473774"/>
              <a:gd name="connsiteY9" fmla="*/ 1476841 h 4869138"/>
              <a:gd name="connsiteX10" fmla="*/ 3599510 w 5473774"/>
              <a:gd name="connsiteY10" fmla="*/ 1491589 h 4869138"/>
              <a:gd name="connsiteX11" fmla="*/ 3547890 w 5473774"/>
              <a:gd name="connsiteY11" fmla="*/ 1609576 h 4869138"/>
              <a:gd name="connsiteX12" fmla="*/ 3068568 w 5473774"/>
              <a:gd name="connsiteY12" fmla="*/ 1867673 h 4869138"/>
              <a:gd name="connsiteX13" fmla="*/ 3053819 w 5473774"/>
              <a:gd name="connsiteY13" fmla="*/ 2000409 h 4869138"/>
              <a:gd name="connsiteX14" fmla="*/ 2788348 w 5473774"/>
              <a:gd name="connsiteY14" fmla="*/ 2088899 h 4869138"/>
              <a:gd name="connsiteX15" fmla="*/ 2449136 w 5473774"/>
              <a:gd name="connsiteY15" fmla="*/ 2147892 h 4869138"/>
              <a:gd name="connsiteX16" fmla="*/ 2250032 w 5473774"/>
              <a:gd name="connsiteY16" fmla="*/ 2177389 h 4869138"/>
              <a:gd name="connsiteX17" fmla="*/ 2154168 w 5473774"/>
              <a:gd name="connsiteY17" fmla="*/ 2339621 h 4869138"/>
              <a:gd name="connsiteX18" fmla="*/ 2176290 w 5473774"/>
              <a:gd name="connsiteY18" fmla="*/ 2435486 h 4869138"/>
              <a:gd name="connsiteX19" fmla="*/ 1800206 w 5473774"/>
              <a:gd name="connsiteY19" fmla="*/ 2442860 h 4869138"/>
              <a:gd name="connsiteX20" fmla="*/ 1534736 w 5473774"/>
              <a:gd name="connsiteY20" fmla="*/ 2354370 h 4869138"/>
              <a:gd name="connsiteX21" fmla="*/ 1335632 w 5473774"/>
              <a:gd name="connsiteY21" fmla="*/ 2184763 h 4869138"/>
              <a:gd name="connsiteX22" fmla="*/ 1151277 w 5473774"/>
              <a:gd name="connsiteY22" fmla="*/ 2015157 h 4869138"/>
              <a:gd name="connsiteX23" fmla="*/ 996419 w 5473774"/>
              <a:gd name="connsiteY23" fmla="*/ 1963538 h 4869138"/>
              <a:gd name="connsiteX24" fmla="*/ 871058 w 5473774"/>
              <a:gd name="connsiteY24" fmla="*/ 1919292 h 4869138"/>
              <a:gd name="connsiteX25" fmla="*/ 782568 w 5473774"/>
              <a:gd name="connsiteY25" fmla="*/ 1956163 h 4869138"/>
              <a:gd name="connsiteX26" fmla="*/ 701452 w 5473774"/>
              <a:gd name="connsiteY26" fmla="*/ 1948789 h 4869138"/>
              <a:gd name="connsiteX27" fmla="*/ 317994 w 5473774"/>
              <a:gd name="connsiteY27" fmla="*/ 2361744 h 4869138"/>
              <a:gd name="connsiteX28" fmla="*/ 288497 w 5473774"/>
              <a:gd name="connsiteY28" fmla="*/ 2531350 h 4869138"/>
              <a:gd name="connsiteX29" fmla="*/ 23026 w 5473774"/>
              <a:gd name="connsiteY29" fmla="*/ 2678834 h 4869138"/>
              <a:gd name="connsiteX30" fmla="*/ 23026 w 5473774"/>
              <a:gd name="connsiteY30" fmla="*/ 2782073 h 4869138"/>
              <a:gd name="connsiteX31" fmla="*/ 104142 w 5473774"/>
              <a:gd name="connsiteY31" fmla="*/ 2863189 h 4869138"/>
              <a:gd name="connsiteX32" fmla="*/ 229503 w 5473774"/>
              <a:gd name="connsiteY32" fmla="*/ 3069667 h 4869138"/>
              <a:gd name="connsiteX33" fmla="*/ 303245 w 5473774"/>
              <a:gd name="connsiteY33" fmla="*/ 3143409 h 4869138"/>
              <a:gd name="connsiteX34" fmla="*/ 266374 w 5473774"/>
              <a:gd name="connsiteY34" fmla="*/ 3379383 h 4869138"/>
              <a:gd name="connsiteX35" fmla="*/ 222129 w 5473774"/>
              <a:gd name="connsiteY35" fmla="*/ 3563738 h 4869138"/>
              <a:gd name="connsiteX36" fmla="*/ 185258 w 5473774"/>
              <a:gd name="connsiteY36" fmla="*/ 3659602 h 4869138"/>
              <a:gd name="connsiteX37" fmla="*/ 222129 w 5473774"/>
              <a:gd name="connsiteY37" fmla="*/ 3829209 h 4869138"/>
              <a:gd name="connsiteX38" fmla="*/ 192632 w 5473774"/>
              <a:gd name="connsiteY38" fmla="*/ 3961944 h 4869138"/>
              <a:gd name="connsiteX39" fmla="*/ 362239 w 5473774"/>
              <a:gd name="connsiteY39" fmla="*/ 3976692 h 4869138"/>
              <a:gd name="connsiteX40" fmla="*/ 428606 w 5473774"/>
              <a:gd name="connsiteY40" fmla="*/ 4050434 h 4869138"/>
              <a:gd name="connsiteX41" fmla="*/ 472852 w 5473774"/>
              <a:gd name="connsiteY41" fmla="*/ 4153673 h 4869138"/>
              <a:gd name="connsiteX42" fmla="*/ 480226 w 5473774"/>
              <a:gd name="connsiteY42" fmla="*/ 4227415 h 4869138"/>
              <a:gd name="connsiteX43" fmla="*/ 576090 w 5473774"/>
              <a:gd name="connsiteY43" fmla="*/ 4352776 h 4869138"/>
              <a:gd name="connsiteX44" fmla="*/ 745697 w 5473774"/>
              <a:gd name="connsiteY44" fmla="*/ 4360150 h 4869138"/>
              <a:gd name="connsiteX45" fmla="*/ 930052 w 5473774"/>
              <a:gd name="connsiteY45" fmla="*/ 4389647 h 4869138"/>
              <a:gd name="connsiteX46" fmla="*/ 974297 w 5473774"/>
              <a:gd name="connsiteY46" fmla="*/ 4485512 h 4869138"/>
              <a:gd name="connsiteX47" fmla="*/ 1092284 w 5473774"/>
              <a:gd name="connsiteY47" fmla="*/ 4699363 h 4869138"/>
              <a:gd name="connsiteX48" fmla="*/ 1099658 w 5473774"/>
              <a:gd name="connsiteY48" fmla="*/ 4750983 h 4869138"/>
              <a:gd name="connsiteX49" fmla="*/ 1291387 w 5473774"/>
              <a:gd name="connsiteY49" fmla="*/ 4795228 h 4869138"/>
              <a:gd name="connsiteX50" fmla="*/ 1379877 w 5473774"/>
              <a:gd name="connsiteY50" fmla="*/ 4868970 h 4869138"/>
              <a:gd name="connsiteX51" fmla="*/ 1608477 w 5473774"/>
              <a:gd name="connsiteY51" fmla="*/ 4773105 h 4869138"/>
              <a:gd name="connsiteX52" fmla="*/ 1696968 w 5473774"/>
              <a:gd name="connsiteY52" fmla="*/ 4750983 h 4869138"/>
              <a:gd name="connsiteX53" fmla="*/ 1844452 w 5473774"/>
              <a:gd name="connsiteY53" fmla="*/ 4714112 h 4869138"/>
              <a:gd name="connsiteX54" fmla="*/ 2021432 w 5473774"/>
              <a:gd name="connsiteY54" fmla="*/ 4750983 h 4869138"/>
              <a:gd name="connsiteX55" fmla="*/ 2345897 w 5473774"/>
              <a:gd name="connsiteY55" fmla="*/ 4684615 h 4869138"/>
              <a:gd name="connsiteX56" fmla="*/ 2493381 w 5473774"/>
              <a:gd name="connsiteY56" fmla="*/ 4655118 h 4869138"/>
              <a:gd name="connsiteX57" fmla="*/ 2699858 w 5473774"/>
              <a:gd name="connsiteY57" fmla="*/ 4507634 h 4869138"/>
              <a:gd name="connsiteX58" fmla="*/ 3031697 w 5473774"/>
              <a:gd name="connsiteY58" fmla="*/ 4374899 h 4869138"/>
              <a:gd name="connsiteX59" fmla="*/ 3304542 w 5473774"/>
              <a:gd name="connsiteY59" fmla="*/ 4234789 h 4869138"/>
              <a:gd name="connsiteX60" fmla="*/ 3481523 w 5473774"/>
              <a:gd name="connsiteY60" fmla="*/ 4087305 h 4869138"/>
              <a:gd name="connsiteX61" fmla="*/ 3658503 w 5473774"/>
              <a:gd name="connsiteY61" fmla="*/ 3961944 h 4869138"/>
              <a:gd name="connsiteX62" fmla="*/ 3842858 w 5473774"/>
              <a:gd name="connsiteY62" fmla="*/ 3998815 h 4869138"/>
              <a:gd name="connsiteX63" fmla="*/ 3923974 w 5473774"/>
              <a:gd name="connsiteY63" fmla="*/ 3851331 h 4869138"/>
              <a:gd name="connsiteX64" fmla="*/ 4027213 w 5473774"/>
              <a:gd name="connsiteY64" fmla="*/ 3792338 h 4869138"/>
              <a:gd name="connsiteX65" fmla="*/ 4049336 w 5473774"/>
              <a:gd name="connsiteY65" fmla="*/ 3630105 h 4869138"/>
              <a:gd name="connsiteX66" fmla="*/ 4078832 w 5473774"/>
              <a:gd name="connsiteY66" fmla="*/ 3548989 h 4869138"/>
              <a:gd name="connsiteX67" fmla="*/ 4255813 w 5473774"/>
              <a:gd name="connsiteY67" fmla="*/ 3357260 h 4869138"/>
              <a:gd name="connsiteX68" fmla="*/ 4425419 w 5473774"/>
              <a:gd name="connsiteY68" fmla="*/ 3224525 h 4869138"/>
              <a:gd name="connsiteX69" fmla="*/ 4558155 w 5473774"/>
              <a:gd name="connsiteY69" fmla="*/ 3261396 h 4869138"/>
              <a:gd name="connsiteX70" fmla="*/ 4668768 w 5473774"/>
              <a:gd name="connsiteY70" fmla="*/ 3254021 h 4869138"/>
              <a:gd name="connsiteX71" fmla="*/ 4831000 w 5473774"/>
              <a:gd name="connsiteY71" fmla="*/ 3150783 h 4869138"/>
              <a:gd name="connsiteX72" fmla="*/ 4934239 w 5473774"/>
              <a:gd name="connsiteY72" fmla="*/ 3121286 h 4869138"/>
              <a:gd name="connsiteX73" fmla="*/ 5170213 w 5473774"/>
              <a:gd name="connsiteY73" fmla="*/ 3084415 h 4869138"/>
              <a:gd name="connsiteX74" fmla="*/ 5288200 w 5473774"/>
              <a:gd name="connsiteY74" fmla="*/ 3113912 h 4869138"/>
              <a:gd name="connsiteX75" fmla="*/ 5465181 w 5473774"/>
              <a:gd name="connsiteY75" fmla="*/ 3003299 h 4869138"/>
              <a:gd name="connsiteX76" fmla="*/ 5413561 w 5473774"/>
              <a:gd name="connsiteY76" fmla="*/ 2700957 h 4869138"/>
              <a:gd name="connsiteX77" fmla="*/ 5133342 w 5473774"/>
              <a:gd name="connsiteY77" fmla="*/ 2597718 h 4869138"/>
              <a:gd name="connsiteX78" fmla="*/ 5000606 w 5473774"/>
              <a:gd name="connsiteY78" fmla="*/ 2332247 h 4869138"/>
              <a:gd name="connsiteX79" fmla="*/ 4963736 w 5473774"/>
              <a:gd name="connsiteY79" fmla="*/ 2103647 h 4869138"/>
              <a:gd name="connsiteX80" fmla="*/ 4853123 w 5473774"/>
              <a:gd name="connsiteY80" fmla="*/ 2096273 h 4869138"/>
              <a:gd name="connsiteX81" fmla="*/ 4786755 w 5473774"/>
              <a:gd name="connsiteY81" fmla="*/ 2029905 h 4869138"/>
              <a:gd name="connsiteX82" fmla="*/ 4757258 w 5473774"/>
              <a:gd name="connsiteY82" fmla="*/ 1793931 h 4869138"/>
              <a:gd name="connsiteX83" fmla="*/ 4845748 w 5473774"/>
              <a:gd name="connsiteY83" fmla="*/ 1764434 h 4869138"/>
              <a:gd name="connsiteX84" fmla="*/ 4926865 w 5473774"/>
              <a:gd name="connsiteY84" fmla="*/ 1557957 h 4869138"/>
              <a:gd name="connsiteX85" fmla="*/ 4794129 w 5473774"/>
              <a:gd name="connsiteY85" fmla="*/ 1336731 h 4869138"/>
              <a:gd name="connsiteX86" fmla="*/ 4904742 w 5473774"/>
              <a:gd name="connsiteY86" fmla="*/ 1167125 h 4869138"/>
              <a:gd name="connsiteX87" fmla="*/ 4831000 w 5473774"/>
              <a:gd name="connsiteY87" fmla="*/ 1049138 h 4869138"/>
              <a:gd name="connsiteX88" fmla="*/ 4801503 w 5473774"/>
              <a:gd name="connsiteY88" fmla="*/ 916402 h 4869138"/>
              <a:gd name="connsiteX89" fmla="*/ 4808877 w 5473774"/>
              <a:gd name="connsiteY89" fmla="*/ 599312 h 4869138"/>
              <a:gd name="connsiteX90" fmla="*/ 5037477 w 5473774"/>
              <a:gd name="connsiteY90" fmla="*/ 496073 h 4869138"/>
              <a:gd name="connsiteX91" fmla="*/ 4934239 w 5473774"/>
              <a:gd name="connsiteY91" fmla="*/ 348589 h 4869138"/>
              <a:gd name="connsiteX92" fmla="*/ 4889994 w 5473774"/>
              <a:gd name="connsiteY92" fmla="*/ 311718 h 4869138"/>
              <a:gd name="connsiteX93" fmla="*/ 4823626 w 5473774"/>
              <a:gd name="connsiteY93" fmla="*/ 208479 h 4869138"/>
              <a:gd name="connsiteX94" fmla="*/ 4676142 w 5473774"/>
              <a:gd name="connsiteY94" fmla="*/ 2002 h 486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473774" h="4869138">
                <a:moveTo>
                  <a:pt x="4676142" y="2002"/>
                </a:moveTo>
                <a:cubicBezTo>
                  <a:pt x="4593797" y="-13975"/>
                  <a:pt x="4379945" y="69599"/>
                  <a:pt x="4329555" y="112615"/>
                </a:cubicBezTo>
                <a:cubicBezTo>
                  <a:pt x="4279165" y="155631"/>
                  <a:pt x="4370113" y="209709"/>
                  <a:pt x="4373800" y="260099"/>
                </a:cubicBezTo>
                <a:cubicBezTo>
                  <a:pt x="4377487" y="310489"/>
                  <a:pt x="4356593" y="346131"/>
                  <a:pt x="4351677" y="414957"/>
                </a:cubicBezTo>
                <a:cubicBezTo>
                  <a:pt x="4346761" y="483783"/>
                  <a:pt x="4346761" y="594396"/>
                  <a:pt x="4344303" y="673054"/>
                </a:cubicBezTo>
                <a:cubicBezTo>
                  <a:pt x="4341845" y="751712"/>
                  <a:pt x="4394693" y="814392"/>
                  <a:pt x="4336929" y="886905"/>
                </a:cubicBezTo>
                <a:cubicBezTo>
                  <a:pt x="4279165" y="959418"/>
                  <a:pt x="4070229" y="1056512"/>
                  <a:pt x="3997716" y="1108131"/>
                </a:cubicBezTo>
                <a:cubicBezTo>
                  <a:pt x="3925203" y="1159750"/>
                  <a:pt x="3930120" y="1149918"/>
                  <a:pt x="3901852" y="1196621"/>
                </a:cubicBezTo>
                <a:cubicBezTo>
                  <a:pt x="3873584" y="1243324"/>
                  <a:pt x="3852691" y="1341647"/>
                  <a:pt x="3828110" y="1388350"/>
                </a:cubicBezTo>
                <a:cubicBezTo>
                  <a:pt x="3803529" y="1435053"/>
                  <a:pt x="3792468" y="1459635"/>
                  <a:pt x="3754368" y="1476841"/>
                </a:cubicBezTo>
                <a:cubicBezTo>
                  <a:pt x="3716268" y="1494048"/>
                  <a:pt x="3633923" y="1469467"/>
                  <a:pt x="3599510" y="1491589"/>
                </a:cubicBezTo>
                <a:cubicBezTo>
                  <a:pt x="3565097" y="1513712"/>
                  <a:pt x="3636380" y="1546895"/>
                  <a:pt x="3547890" y="1609576"/>
                </a:cubicBezTo>
                <a:cubicBezTo>
                  <a:pt x="3459400" y="1672257"/>
                  <a:pt x="3150913" y="1802534"/>
                  <a:pt x="3068568" y="1867673"/>
                </a:cubicBezTo>
                <a:cubicBezTo>
                  <a:pt x="2986223" y="1932812"/>
                  <a:pt x="3100522" y="1963538"/>
                  <a:pt x="3053819" y="2000409"/>
                </a:cubicBezTo>
                <a:cubicBezTo>
                  <a:pt x="3007116" y="2037280"/>
                  <a:pt x="2889128" y="2064319"/>
                  <a:pt x="2788348" y="2088899"/>
                </a:cubicBezTo>
                <a:cubicBezTo>
                  <a:pt x="2687568" y="2113479"/>
                  <a:pt x="2538855" y="2133144"/>
                  <a:pt x="2449136" y="2147892"/>
                </a:cubicBezTo>
                <a:cubicBezTo>
                  <a:pt x="2359417" y="2162640"/>
                  <a:pt x="2299193" y="2145434"/>
                  <a:pt x="2250032" y="2177389"/>
                </a:cubicBezTo>
                <a:cubicBezTo>
                  <a:pt x="2200871" y="2209344"/>
                  <a:pt x="2166458" y="2296605"/>
                  <a:pt x="2154168" y="2339621"/>
                </a:cubicBezTo>
                <a:cubicBezTo>
                  <a:pt x="2141878" y="2382637"/>
                  <a:pt x="2235284" y="2418280"/>
                  <a:pt x="2176290" y="2435486"/>
                </a:cubicBezTo>
                <a:cubicBezTo>
                  <a:pt x="2117296" y="2452692"/>
                  <a:pt x="1907132" y="2456379"/>
                  <a:pt x="1800206" y="2442860"/>
                </a:cubicBezTo>
                <a:cubicBezTo>
                  <a:pt x="1693280" y="2429341"/>
                  <a:pt x="1612165" y="2397386"/>
                  <a:pt x="1534736" y="2354370"/>
                </a:cubicBezTo>
                <a:cubicBezTo>
                  <a:pt x="1457307" y="2311354"/>
                  <a:pt x="1399542" y="2241298"/>
                  <a:pt x="1335632" y="2184763"/>
                </a:cubicBezTo>
                <a:cubicBezTo>
                  <a:pt x="1271722" y="2128228"/>
                  <a:pt x="1207812" y="2052028"/>
                  <a:pt x="1151277" y="2015157"/>
                </a:cubicBezTo>
                <a:cubicBezTo>
                  <a:pt x="1094742" y="1978286"/>
                  <a:pt x="1043122" y="1979515"/>
                  <a:pt x="996419" y="1963538"/>
                </a:cubicBezTo>
                <a:cubicBezTo>
                  <a:pt x="949716" y="1947561"/>
                  <a:pt x="906700" y="1920521"/>
                  <a:pt x="871058" y="1919292"/>
                </a:cubicBezTo>
                <a:cubicBezTo>
                  <a:pt x="835416" y="1918063"/>
                  <a:pt x="810836" y="1951247"/>
                  <a:pt x="782568" y="1956163"/>
                </a:cubicBezTo>
                <a:cubicBezTo>
                  <a:pt x="754300" y="1961079"/>
                  <a:pt x="778881" y="1881192"/>
                  <a:pt x="701452" y="1948789"/>
                </a:cubicBezTo>
                <a:cubicBezTo>
                  <a:pt x="624023" y="2016386"/>
                  <a:pt x="386820" y="2264651"/>
                  <a:pt x="317994" y="2361744"/>
                </a:cubicBezTo>
                <a:cubicBezTo>
                  <a:pt x="249168" y="2458837"/>
                  <a:pt x="337658" y="2478502"/>
                  <a:pt x="288497" y="2531350"/>
                </a:cubicBezTo>
                <a:cubicBezTo>
                  <a:pt x="239336" y="2584198"/>
                  <a:pt x="67271" y="2637047"/>
                  <a:pt x="23026" y="2678834"/>
                </a:cubicBezTo>
                <a:cubicBezTo>
                  <a:pt x="-21219" y="2720621"/>
                  <a:pt x="9507" y="2751347"/>
                  <a:pt x="23026" y="2782073"/>
                </a:cubicBezTo>
                <a:cubicBezTo>
                  <a:pt x="36545" y="2812799"/>
                  <a:pt x="69729" y="2815257"/>
                  <a:pt x="104142" y="2863189"/>
                </a:cubicBezTo>
                <a:cubicBezTo>
                  <a:pt x="138555" y="2911121"/>
                  <a:pt x="196319" y="3022964"/>
                  <a:pt x="229503" y="3069667"/>
                </a:cubicBezTo>
                <a:cubicBezTo>
                  <a:pt x="262687" y="3116370"/>
                  <a:pt x="297100" y="3091790"/>
                  <a:pt x="303245" y="3143409"/>
                </a:cubicBezTo>
                <a:cubicBezTo>
                  <a:pt x="309390" y="3195028"/>
                  <a:pt x="279893" y="3309328"/>
                  <a:pt x="266374" y="3379383"/>
                </a:cubicBezTo>
                <a:cubicBezTo>
                  <a:pt x="252855" y="3449438"/>
                  <a:pt x="235648" y="3517035"/>
                  <a:pt x="222129" y="3563738"/>
                </a:cubicBezTo>
                <a:cubicBezTo>
                  <a:pt x="208610" y="3610441"/>
                  <a:pt x="185258" y="3615357"/>
                  <a:pt x="185258" y="3659602"/>
                </a:cubicBezTo>
                <a:cubicBezTo>
                  <a:pt x="185258" y="3703847"/>
                  <a:pt x="220900" y="3778819"/>
                  <a:pt x="222129" y="3829209"/>
                </a:cubicBezTo>
                <a:cubicBezTo>
                  <a:pt x="223358" y="3879599"/>
                  <a:pt x="169280" y="3937364"/>
                  <a:pt x="192632" y="3961944"/>
                </a:cubicBezTo>
                <a:cubicBezTo>
                  <a:pt x="215984" y="3986525"/>
                  <a:pt x="322910" y="3961944"/>
                  <a:pt x="362239" y="3976692"/>
                </a:cubicBezTo>
                <a:cubicBezTo>
                  <a:pt x="401568" y="3991440"/>
                  <a:pt x="410170" y="4020937"/>
                  <a:pt x="428606" y="4050434"/>
                </a:cubicBezTo>
                <a:cubicBezTo>
                  <a:pt x="447041" y="4079931"/>
                  <a:pt x="464249" y="4124176"/>
                  <a:pt x="472852" y="4153673"/>
                </a:cubicBezTo>
                <a:cubicBezTo>
                  <a:pt x="481455" y="4183170"/>
                  <a:pt x="463020" y="4194231"/>
                  <a:pt x="480226" y="4227415"/>
                </a:cubicBezTo>
                <a:cubicBezTo>
                  <a:pt x="497432" y="4260599"/>
                  <a:pt x="531845" y="4330654"/>
                  <a:pt x="576090" y="4352776"/>
                </a:cubicBezTo>
                <a:cubicBezTo>
                  <a:pt x="620335" y="4374898"/>
                  <a:pt x="686703" y="4354005"/>
                  <a:pt x="745697" y="4360150"/>
                </a:cubicBezTo>
                <a:cubicBezTo>
                  <a:pt x="804691" y="4366295"/>
                  <a:pt x="891952" y="4368753"/>
                  <a:pt x="930052" y="4389647"/>
                </a:cubicBezTo>
                <a:cubicBezTo>
                  <a:pt x="968152" y="4410541"/>
                  <a:pt x="947258" y="4433893"/>
                  <a:pt x="974297" y="4485512"/>
                </a:cubicBezTo>
                <a:cubicBezTo>
                  <a:pt x="1001336" y="4537131"/>
                  <a:pt x="1071391" y="4655118"/>
                  <a:pt x="1092284" y="4699363"/>
                </a:cubicBezTo>
                <a:cubicBezTo>
                  <a:pt x="1113177" y="4743608"/>
                  <a:pt x="1066474" y="4735006"/>
                  <a:pt x="1099658" y="4750983"/>
                </a:cubicBezTo>
                <a:cubicBezTo>
                  <a:pt x="1132842" y="4766960"/>
                  <a:pt x="1244684" y="4775564"/>
                  <a:pt x="1291387" y="4795228"/>
                </a:cubicBezTo>
                <a:cubicBezTo>
                  <a:pt x="1338090" y="4814892"/>
                  <a:pt x="1327029" y="4872657"/>
                  <a:pt x="1379877" y="4868970"/>
                </a:cubicBezTo>
                <a:cubicBezTo>
                  <a:pt x="1432725" y="4865283"/>
                  <a:pt x="1555628" y="4792770"/>
                  <a:pt x="1608477" y="4773105"/>
                </a:cubicBezTo>
                <a:cubicBezTo>
                  <a:pt x="1661325" y="4753441"/>
                  <a:pt x="1696968" y="4750983"/>
                  <a:pt x="1696968" y="4750983"/>
                </a:cubicBezTo>
                <a:cubicBezTo>
                  <a:pt x="1736297" y="4741151"/>
                  <a:pt x="1790375" y="4714112"/>
                  <a:pt x="1844452" y="4714112"/>
                </a:cubicBezTo>
                <a:cubicBezTo>
                  <a:pt x="1898529" y="4714112"/>
                  <a:pt x="1937858" y="4755899"/>
                  <a:pt x="2021432" y="4750983"/>
                </a:cubicBezTo>
                <a:cubicBezTo>
                  <a:pt x="2105006" y="4746067"/>
                  <a:pt x="2345897" y="4684615"/>
                  <a:pt x="2345897" y="4684615"/>
                </a:cubicBezTo>
                <a:cubicBezTo>
                  <a:pt x="2424555" y="4668638"/>
                  <a:pt x="2434388" y="4684615"/>
                  <a:pt x="2493381" y="4655118"/>
                </a:cubicBezTo>
                <a:cubicBezTo>
                  <a:pt x="2552374" y="4625621"/>
                  <a:pt x="2610139" y="4554337"/>
                  <a:pt x="2699858" y="4507634"/>
                </a:cubicBezTo>
                <a:cubicBezTo>
                  <a:pt x="2789577" y="4460931"/>
                  <a:pt x="2930916" y="4420373"/>
                  <a:pt x="3031697" y="4374899"/>
                </a:cubicBezTo>
                <a:cubicBezTo>
                  <a:pt x="3132478" y="4329425"/>
                  <a:pt x="3229571" y="4282721"/>
                  <a:pt x="3304542" y="4234789"/>
                </a:cubicBezTo>
                <a:cubicBezTo>
                  <a:pt x="3379513" y="4186857"/>
                  <a:pt x="3422530" y="4132779"/>
                  <a:pt x="3481523" y="4087305"/>
                </a:cubicBezTo>
                <a:cubicBezTo>
                  <a:pt x="3540516" y="4041831"/>
                  <a:pt x="3598281" y="3976692"/>
                  <a:pt x="3658503" y="3961944"/>
                </a:cubicBezTo>
                <a:cubicBezTo>
                  <a:pt x="3718725" y="3947196"/>
                  <a:pt x="3798613" y="4017251"/>
                  <a:pt x="3842858" y="3998815"/>
                </a:cubicBezTo>
                <a:cubicBezTo>
                  <a:pt x="3887103" y="3980379"/>
                  <a:pt x="3893248" y="3885744"/>
                  <a:pt x="3923974" y="3851331"/>
                </a:cubicBezTo>
                <a:cubicBezTo>
                  <a:pt x="3954700" y="3816918"/>
                  <a:pt x="4006319" y="3829209"/>
                  <a:pt x="4027213" y="3792338"/>
                </a:cubicBezTo>
                <a:cubicBezTo>
                  <a:pt x="4048107" y="3755467"/>
                  <a:pt x="4040733" y="3670663"/>
                  <a:pt x="4049336" y="3630105"/>
                </a:cubicBezTo>
                <a:cubicBezTo>
                  <a:pt x="4057939" y="3589547"/>
                  <a:pt x="4044419" y="3594463"/>
                  <a:pt x="4078832" y="3548989"/>
                </a:cubicBezTo>
                <a:cubicBezTo>
                  <a:pt x="4113245" y="3503515"/>
                  <a:pt x="4198049" y="3411337"/>
                  <a:pt x="4255813" y="3357260"/>
                </a:cubicBezTo>
                <a:cubicBezTo>
                  <a:pt x="4313577" y="3303183"/>
                  <a:pt x="4375029" y="3240502"/>
                  <a:pt x="4425419" y="3224525"/>
                </a:cubicBezTo>
                <a:cubicBezTo>
                  <a:pt x="4475809" y="3208548"/>
                  <a:pt x="4517597" y="3256480"/>
                  <a:pt x="4558155" y="3261396"/>
                </a:cubicBezTo>
                <a:cubicBezTo>
                  <a:pt x="4598713" y="3266312"/>
                  <a:pt x="4623294" y="3272456"/>
                  <a:pt x="4668768" y="3254021"/>
                </a:cubicBezTo>
                <a:cubicBezTo>
                  <a:pt x="4714242" y="3235586"/>
                  <a:pt x="4786755" y="3172905"/>
                  <a:pt x="4831000" y="3150783"/>
                </a:cubicBezTo>
                <a:cubicBezTo>
                  <a:pt x="4875245" y="3128661"/>
                  <a:pt x="4877704" y="3132347"/>
                  <a:pt x="4934239" y="3121286"/>
                </a:cubicBezTo>
                <a:cubicBezTo>
                  <a:pt x="4990775" y="3110225"/>
                  <a:pt x="5111220" y="3085644"/>
                  <a:pt x="5170213" y="3084415"/>
                </a:cubicBezTo>
                <a:cubicBezTo>
                  <a:pt x="5229207" y="3083186"/>
                  <a:pt x="5239039" y="3127431"/>
                  <a:pt x="5288200" y="3113912"/>
                </a:cubicBezTo>
                <a:cubicBezTo>
                  <a:pt x="5337361" y="3100393"/>
                  <a:pt x="5444287" y="3072125"/>
                  <a:pt x="5465181" y="3003299"/>
                </a:cubicBezTo>
                <a:cubicBezTo>
                  <a:pt x="5486075" y="2934473"/>
                  <a:pt x="5468867" y="2768554"/>
                  <a:pt x="5413561" y="2700957"/>
                </a:cubicBezTo>
                <a:cubicBezTo>
                  <a:pt x="5358255" y="2633360"/>
                  <a:pt x="5202168" y="2659170"/>
                  <a:pt x="5133342" y="2597718"/>
                </a:cubicBezTo>
                <a:cubicBezTo>
                  <a:pt x="5064516" y="2536266"/>
                  <a:pt x="5028874" y="2414592"/>
                  <a:pt x="5000606" y="2332247"/>
                </a:cubicBezTo>
                <a:cubicBezTo>
                  <a:pt x="4972338" y="2249902"/>
                  <a:pt x="4988316" y="2142976"/>
                  <a:pt x="4963736" y="2103647"/>
                </a:cubicBezTo>
                <a:cubicBezTo>
                  <a:pt x="4939156" y="2064318"/>
                  <a:pt x="4882620" y="2108563"/>
                  <a:pt x="4853123" y="2096273"/>
                </a:cubicBezTo>
                <a:cubicBezTo>
                  <a:pt x="4823626" y="2083983"/>
                  <a:pt x="4802733" y="2080295"/>
                  <a:pt x="4786755" y="2029905"/>
                </a:cubicBezTo>
                <a:cubicBezTo>
                  <a:pt x="4770778" y="1979515"/>
                  <a:pt x="4747426" y="1838176"/>
                  <a:pt x="4757258" y="1793931"/>
                </a:cubicBezTo>
                <a:cubicBezTo>
                  <a:pt x="4767090" y="1749686"/>
                  <a:pt x="4817480" y="1803763"/>
                  <a:pt x="4845748" y="1764434"/>
                </a:cubicBezTo>
                <a:cubicBezTo>
                  <a:pt x="4874016" y="1725105"/>
                  <a:pt x="4935468" y="1629241"/>
                  <a:pt x="4926865" y="1557957"/>
                </a:cubicBezTo>
                <a:cubicBezTo>
                  <a:pt x="4918262" y="1486673"/>
                  <a:pt x="4797816" y="1401870"/>
                  <a:pt x="4794129" y="1336731"/>
                </a:cubicBezTo>
                <a:cubicBezTo>
                  <a:pt x="4790442" y="1271592"/>
                  <a:pt x="4898597" y="1215057"/>
                  <a:pt x="4904742" y="1167125"/>
                </a:cubicBezTo>
                <a:cubicBezTo>
                  <a:pt x="4910887" y="1119193"/>
                  <a:pt x="4848206" y="1090925"/>
                  <a:pt x="4831000" y="1049138"/>
                </a:cubicBezTo>
                <a:cubicBezTo>
                  <a:pt x="4813794" y="1007351"/>
                  <a:pt x="4805190" y="991373"/>
                  <a:pt x="4801503" y="916402"/>
                </a:cubicBezTo>
                <a:cubicBezTo>
                  <a:pt x="4797816" y="841431"/>
                  <a:pt x="4769548" y="669367"/>
                  <a:pt x="4808877" y="599312"/>
                </a:cubicBezTo>
                <a:cubicBezTo>
                  <a:pt x="4848206" y="529257"/>
                  <a:pt x="5016583" y="537860"/>
                  <a:pt x="5037477" y="496073"/>
                </a:cubicBezTo>
                <a:cubicBezTo>
                  <a:pt x="5058371" y="454286"/>
                  <a:pt x="4958820" y="379315"/>
                  <a:pt x="4934239" y="348589"/>
                </a:cubicBezTo>
                <a:cubicBezTo>
                  <a:pt x="4909658" y="317863"/>
                  <a:pt x="4908429" y="335070"/>
                  <a:pt x="4889994" y="311718"/>
                </a:cubicBezTo>
                <a:cubicBezTo>
                  <a:pt x="4871559" y="288366"/>
                  <a:pt x="4861726" y="261327"/>
                  <a:pt x="4823626" y="208479"/>
                </a:cubicBezTo>
                <a:cubicBezTo>
                  <a:pt x="4785526" y="155631"/>
                  <a:pt x="4758487" y="17979"/>
                  <a:pt x="4676142" y="200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36560" y="772083"/>
            <a:ext cx="53412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ふくおかけん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60639" y="1041870"/>
            <a:ext cx="54854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おおいたけん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11531" y="987304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さがけん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08276" y="1408725"/>
            <a:ext cx="53251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ながさき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4707" y="1643534"/>
            <a:ext cx="50366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くまもと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813967" y="2010536"/>
            <a:ext cx="54534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みやざき</a:t>
            </a:r>
            <a:r>
              <a:rPr kumimoji="1" lang="ja-JP" altLang="en-US" sz="500" dirty="0" err="1"/>
              <a:t>けん</a:t>
            </a:r>
            <a:endParaRPr kumimoji="1" lang="ja-JP" altLang="en-US" sz="5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14184" y="2436459"/>
            <a:ext cx="5357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かごし</a:t>
            </a:r>
            <a:r>
              <a:rPr lang="ja-JP" altLang="en-US" sz="500" dirty="0"/>
              <a:t>ま</a:t>
            </a:r>
            <a:r>
              <a:rPr kumimoji="1" lang="ja-JP" altLang="en-US" sz="500" dirty="0"/>
              <a:t>けん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54058" y="1105732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おお　いた　けん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28979" y="4488349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くま　もと　けん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0267" y="6380097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みや　さき</a:t>
            </a:r>
            <a:r>
              <a:rPr kumimoji="1" lang="ja-JP" altLang="en-US" sz="800" dirty="0">
                <a:solidFill>
                  <a:schemeClr val="bg1"/>
                </a:solidFill>
              </a:rPr>
              <a:t>　けん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295641" y="526917"/>
            <a:ext cx="5517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 err="1">
                <a:solidFill>
                  <a:schemeClr val="bg1"/>
                </a:solidFill>
              </a:rPr>
              <a:t>べっぷわん</a:t>
            </a:r>
            <a:endParaRPr kumimoji="1" lang="ja-JP" altLang="en-US" sz="600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39992" y="2174584"/>
            <a:ext cx="3674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へつぎ</a:t>
            </a:r>
            <a:endParaRPr kumimoji="1" lang="ja-JP" altLang="en-US" sz="5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114972" y="2654974"/>
            <a:ext cx="48122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うす　き　し</a:t>
            </a:r>
            <a:endParaRPr kumimoji="1" lang="ja-JP" altLang="en-US" sz="5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24133" y="3297971"/>
            <a:ext cx="5004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たけ　だ　し</a:t>
            </a:r>
            <a:endParaRPr kumimoji="1" lang="ja-JP" altLang="en-US" sz="5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029414" y="2031427"/>
            <a:ext cx="4828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くじゅうさん</a:t>
            </a:r>
            <a:endParaRPr kumimoji="1" lang="ja-JP" altLang="en-US" sz="500" dirty="0"/>
          </a:p>
        </p:txBody>
      </p:sp>
      <p:sp>
        <p:nvSpPr>
          <p:cNvPr id="40" name="円/楕円 39"/>
          <p:cNvSpPr/>
          <p:nvPr/>
        </p:nvSpPr>
        <p:spPr>
          <a:xfrm>
            <a:off x="6842746" y="182153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6528981" y="1945111"/>
            <a:ext cx="1050194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5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644660" y="1891111"/>
            <a:ext cx="78418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>
                <a:solidFill>
                  <a:srgbClr val="FF0000"/>
                </a:solidFill>
              </a:rPr>
              <a:t>かわぞえしょうが</a:t>
            </a:r>
            <a:r>
              <a:rPr kumimoji="1" lang="ja-JP" altLang="en-US" sz="500" dirty="0" err="1">
                <a:solidFill>
                  <a:srgbClr val="FF0000"/>
                </a:solidFill>
              </a:rPr>
              <a:t>っ</a:t>
            </a:r>
            <a:r>
              <a:rPr kumimoji="1" lang="ja-JP" altLang="en-US" sz="500" dirty="0">
                <a:solidFill>
                  <a:srgbClr val="FF0000"/>
                </a:solidFill>
              </a:rPr>
              <a:t>こう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914082" y="1321176"/>
            <a:ext cx="724593" cy="5011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2045920" y="3753635"/>
            <a:ext cx="378862" cy="362063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1738298" y="3951440"/>
            <a:ext cx="532528" cy="1812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 flipV="1">
            <a:off x="2472521" y="5928395"/>
            <a:ext cx="209549" cy="45170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4928740" y="4686830"/>
            <a:ext cx="335968" cy="32447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2512238" y="4437721"/>
            <a:ext cx="609447" cy="943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V="1">
            <a:off x="3395260" y="4715721"/>
            <a:ext cx="418707" cy="30751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V="1">
            <a:off x="3791996" y="4769918"/>
            <a:ext cx="484382" cy="2413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>
            <a:off x="3603620" y="4289798"/>
            <a:ext cx="552653" cy="10743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>
            <a:off x="4747299" y="3934666"/>
            <a:ext cx="398697" cy="251710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V="1">
            <a:off x="5695950" y="3177279"/>
            <a:ext cx="607920" cy="12069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flipH="1" flipV="1">
            <a:off x="6644660" y="3382609"/>
            <a:ext cx="318938" cy="468579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 flipV="1">
            <a:off x="6307090" y="3714778"/>
            <a:ext cx="90625" cy="55153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 flipH="1" flipV="1">
            <a:off x="5391151" y="4830235"/>
            <a:ext cx="216718" cy="30758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V="1">
            <a:off x="4612346" y="4703793"/>
            <a:ext cx="316394" cy="31943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 flipV="1">
            <a:off x="5562564" y="3787705"/>
            <a:ext cx="497581" cy="4029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 flipV="1">
            <a:off x="5924550" y="3343866"/>
            <a:ext cx="393404" cy="2043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flipV="1">
            <a:off x="3214184" y="5388114"/>
            <a:ext cx="136315" cy="307586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2950267" y="5023231"/>
            <a:ext cx="346597" cy="333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/>
          <p:cNvCxnSpPr/>
          <p:nvPr/>
        </p:nvCxnSpPr>
        <p:spPr>
          <a:xfrm flipV="1">
            <a:off x="2884455" y="5388114"/>
            <a:ext cx="329729" cy="325321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フリーフォーム 5"/>
          <p:cNvSpPr/>
          <p:nvPr/>
        </p:nvSpPr>
        <p:spPr>
          <a:xfrm>
            <a:off x="6467475" y="584870"/>
            <a:ext cx="485775" cy="1924050"/>
          </a:xfrm>
          <a:custGeom>
            <a:avLst/>
            <a:gdLst>
              <a:gd name="connsiteX0" fmla="*/ 38100 w 485775"/>
              <a:gd name="connsiteY0" fmla="*/ 1924050 h 1924050"/>
              <a:gd name="connsiteX1" fmla="*/ 0 w 485775"/>
              <a:gd name="connsiteY1" fmla="*/ 1752600 h 1924050"/>
              <a:gd name="connsiteX2" fmla="*/ 9525 w 485775"/>
              <a:gd name="connsiteY2" fmla="*/ 1619250 h 1924050"/>
              <a:gd name="connsiteX3" fmla="*/ 85725 w 485775"/>
              <a:gd name="connsiteY3" fmla="*/ 1447800 h 1924050"/>
              <a:gd name="connsiteX4" fmla="*/ 238125 w 485775"/>
              <a:gd name="connsiteY4" fmla="*/ 1371600 h 1924050"/>
              <a:gd name="connsiteX5" fmla="*/ 333375 w 485775"/>
              <a:gd name="connsiteY5" fmla="*/ 1295400 h 1924050"/>
              <a:gd name="connsiteX6" fmla="*/ 428625 w 485775"/>
              <a:gd name="connsiteY6" fmla="*/ 1057275 h 1924050"/>
              <a:gd name="connsiteX7" fmla="*/ 457200 w 485775"/>
              <a:gd name="connsiteY7" fmla="*/ 809625 h 1924050"/>
              <a:gd name="connsiteX8" fmla="*/ 466725 w 485775"/>
              <a:gd name="connsiteY8" fmla="*/ 533400 h 1924050"/>
              <a:gd name="connsiteX9" fmla="*/ 485775 w 485775"/>
              <a:gd name="connsiteY9" fmla="*/ 0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5775" h="1924050">
                <a:moveTo>
                  <a:pt x="38100" y="1924050"/>
                </a:moveTo>
                <a:lnTo>
                  <a:pt x="0" y="1752600"/>
                </a:lnTo>
                <a:lnTo>
                  <a:pt x="9525" y="1619250"/>
                </a:lnTo>
                <a:lnTo>
                  <a:pt x="85725" y="1447800"/>
                </a:lnTo>
                <a:lnTo>
                  <a:pt x="238125" y="1371600"/>
                </a:lnTo>
                <a:lnTo>
                  <a:pt x="333375" y="1295400"/>
                </a:lnTo>
                <a:lnTo>
                  <a:pt x="428625" y="1057275"/>
                </a:lnTo>
                <a:lnTo>
                  <a:pt x="457200" y="809625"/>
                </a:lnTo>
                <a:lnTo>
                  <a:pt x="466725" y="533400"/>
                </a:lnTo>
                <a:lnTo>
                  <a:pt x="485775" y="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上矢印 53"/>
          <p:cNvSpPr/>
          <p:nvPr/>
        </p:nvSpPr>
        <p:spPr>
          <a:xfrm rot="3600000">
            <a:off x="3012088" y="4562070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上矢印 54"/>
          <p:cNvSpPr/>
          <p:nvPr/>
        </p:nvSpPr>
        <p:spPr>
          <a:xfrm rot="3958562">
            <a:off x="4598236" y="3055377"/>
            <a:ext cx="1195410" cy="1867572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上矢印 56"/>
          <p:cNvSpPr/>
          <p:nvPr/>
        </p:nvSpPr>
        <p:spPr>
          <a:xfrm rot="900000">
            <a:off x="5932033" y="605091"/>
            <a:ext cx="1454254" cy="2634518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上矢印 57"/>
          <p:cNvSpPr/>
          <p:nvPr/>
        </p:nvSpPr>
        <p:spPr>
          <a:xfrm rot="6345790">
            <a:off x="2757764" y="3512999"/>
            <a:ext cx="814259" cy="1272105"/>
          </a:xfrm>
          <a:prstGeom prst="upArrow">
            <a:avLst/>
          </a:prstGeom>
          <a:solidFill>
            <a:srgbClr val="00B0F0">
              <a:alpha val="7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365508" y="60139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541328" y="59350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322177" y="886521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549265" y="837917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566430" y="4956564"/>
            <a:ext cx="1742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おおのかわ　　　　　　　　　　 </a:t>
            </a:r>
            <a:r>
              <a:rPr lang="ja-JP" altLang="en-US" sz="700" dirty="0">
                <a:solidFill>
                  <a:srgbClr val="FF0000"/>
                </a:solidFill>
              </a:rPr>
              <a:t>みやざき</a:t>
            </a:r>
            <a:r>
              <a:rPr lang="ja-JP" altLang="en-US" sz="700" dirty="0" err="1">
                <a:solidFill>
                  <a:srgbClr val="FF0000"/>
                </a:solidFill>
              </a:rPr>
              <a:t>けん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322177" y="5264837"/>
            <a:ext cx="7681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じょうりゅう　　　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629669" y="5557641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なが　　　　あつ　　　　　　　　　　　　 おお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416189" y="6162537"/>
            <a:ext cx="371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　し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A1DB9B7D-35E8-42EC-953B-E9D19CF830AE}"/>
              </a:ext>
            </a:extLst>
          </p:cNvPr>
          <p:cNvSpPr txBox="1"/>
          <p:nvPr/>
        </p:nvSpPr>
        <p:spPr>
          <a:xfrm>
            <a:off x="6426183" y="5846001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                       </a:t>
            </a:r>
            <a:r>
              <a:rPr lang="ja-JP" altLang="en-US" sz="700" dirty="0">
                <a:solidFill>
                  <a:srgbClr val="FF0000"/>
                </a:solidFill>
              </a:rPr>
              <a:t>りゅういき　　　　ひろ　　　　 かわ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2" name="Text Box 29">
            <a:extLst>
              <a:ext uri="{FF2B5EF4-FFF2-40B4-BE49-F238E27FC236}">
                <a16:creationId xmlns:a16="http://schemas.microsoft.com/office/drawing/2014/main" id="{5665C364-3F61-407F-BE23-0D5438FC7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54480"/>
            <a:ext cx="3254839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大野川の特徴を知ろう！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082748" y="420473"/>
            <a:ext cx="13740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おお　  の　   が</a:t>
            </a:r>
            <a:r>
              <a:rPr lang="ja-JP" altLang="en-US" sz="600" dirty="0" err="1"/>
              <a:t>わ</a:t>
            </a:r>
            <a:r>
              <a:rPr lang="ja-JP" altLang="en-US" sz="600" dirty="0"/>
              <a:t>　　　　　 とく　 ちょう</a:t>
            </a:r>
            <a:endParaRPr kumimoji="1" lang="ja-JP" altLang="en-US" sz="600" dirty="0"/>
          </a:p>
        </p:txBody>
      </p:sp>
      <p:sp>
        <p:nvSpPr>
          <p:cNvPr id="5" name="正方形/長方形 4"/>
          <p:cNvSpPr/>
          <p:nvPr/>
        </p:nvSpPr>
        <p:spPr>
          <a:xfrm>
            <a:off x="-431323" y="1643534"/>
            <a:ext cx="1677099" cy="52173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/>
        </p:nvSpPr>
        <p:spPr>
          <a:xfrm>
            <a:off x="7900821" y="4184573"/>
            <a:ext cx="1245776" cy="709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形吹き出し 66"/>
          <p:cNvSpPr/>
          <p:nvPr/>
        </p:nvSpPr>
        <p:spPr>
          <a:xfrm>
            <a:off x="6146271" y="4732923"/>
            <a:ext cx="2990630" cy="2100347"/>
          </a:xfrm>
          <a:prstGeom prst="wedgeEllipseCallout">
            <a:avLst>
              <a:gd name="adj1" fmla="val -46322"/>
              <a:gd name="adj2" fmla="val -485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6400254" y="5041196"/>
            <a:ext cx="2736647" cy="1528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“大野川”は、宮崎県から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はじまって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上流にある</a:t>
            </a:r>
            <a:r>
              <a:rPr lang="ja-JP" altLang="en-US" sz="1600" b="1" dirty="0">
                <a:solidFill>
                  <a:srgbClr val="FF0000"/>
                </a:solidFill>
              </a:rPr>
              <a:t>たくさん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の川が流れ集まって大きな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川になる、流域の広い川だと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1600" b="1" dirty="0">
                <a:solidFill>
                  <a:srgbClr val="FF0000"/>
                </a:solidFill>
              </a:rPr>
              <a:t>知っておこう！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C32CF8DA-9C59-4F43-A948-EF0F9D1EA5D1}"/>
              </a:ext>
            </a:extLst>
          </p:cNvPr>
          <p:cNvSpPr txBox="1"/>
          <p:nvPr/>
        </p:nvSpPr>
        <p:spPr>
          <a:xfrm>
            <a:off x="1112534" y="2246643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</a:rPr>
              <a:t>流域</a:t>
            </a:r>
            <a:endParaRPr kumimoji="1"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F89CA3E1-4A32-490F-ACD1-FCB1FF4F3948}"/>
              </a:ext>
            </a:extLst>
          </p:cNvPr>
          <p:cNvSpPr txBox="1"/>
          <p:nvPr/>
        </p:nvSpPr>
        <p:spPr>
          <a:xfrm>
            <a:off x="1339622" y="2198039"/>
            <a:ext cx="6735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いき</a:t>
            </a: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2D5A9689-EF22-4618-8F73-F011A81514D8}"/>
              </a:ext>
            </a:extLst>
          </p:cNvPr>
          <p:cNvCxnSpPr>
            <a:cxnSpLocks/>
          </p:cNvCxnSpPr>
          <p:nvPr/>
        </p:nvCxnSpPr>
        <p:spPr>
          <a:xfrm flipH="1">
            <a:off x="1621622" y="2749420"/>
            <a:ext cx="16539" cy="4178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E15DD6AA-BB25-441C-A9BA-CD226F314570}"/>
              </a:ext>
            </a:extLst>
          </p:cNvPr>
          <p:cNvSpPr txBox="1"/>
          <p:nvPr/>
        </p:nvSpPr>
        <p:spPr>
          <a:xfrm>
            <a:off x="6566430" y="4952719"/>
            <a:ext cx="174278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おおのかわ　　　　　　　　　　 </a:t>
            </a:r>
            <a:r>
              <a:rPr lang="ja-JP" altLang="en-US" sz="700" dirty="0">
                <a:solidFill>
                  <a:srgbClr val="FF0000"/>
                </a:solidFill>
              </a:rPr>
              <a:t>みやざき</a:t>
            </a:r>
            <a:r>
              <a:rPr lang="ja-JP" altLang="en-US" sz="700" dirty="0" err="1">
                <a:solidFill>
                  <a:srgbClr val="FF0000"/>
                </a:solidFill>
              </a:rPr>
              <a:t>けん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30817F69-4365-4462-8AAF-31D253819716}"/>
              </a:ext>
            </a:extLst>
          </p:cNvPr>
          <p:cNvSpPr txBox="1"/>
          <p:nvPr/>
        </p:nvSpPr>
        <p:spPr>
          <a:xfrm>
            <a:off x="7322177" y="5260992"/>
            <a:ext cx="76815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じょうりゅう　　　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FD0BF76-FDD8-48A3-AE81-DB7057AEAFFB}"/>
              </a:ext>
            </a:extLst>
          </p:cNvPr>
          <p:cNvSpPr txBox="1"/>
          <p:nvPr/>
        </p:nvSpPr>
        <p:spPr>
          <a:xfrm>
            <a:off x="6629669" y="5553796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なが　　　　あつ　　　　　　　　　　おお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7BE54CA1-F6AB-4D0D-BD26-B44AA5A8713A}"/>
              </a:ext>
            </a:extLst>
          </p:cNvPr>
          <p:cNvSpPr txBox="1"/>
          <p:nvPr/>
        </p:nvSpPr>
        <p:spPr>
          <a:xfrm>
            <a:off x="6433754" y="5853480"/>
            <a:ext cx="24507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かわ　　　　                       </a:t>
            </a:r>
            <a:r>
              <a:rPr lang="ja-JP" altLang="en-US" sz="700" dirty="0">
                <a:solidFill>
                  <a:srgbClr val="FF0000"/>
                </a:solidFill>
              </a:rPr>
              <a:t>りゅういき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ひろ　　　　かわ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D88752D2-9C2F-4A21-9228-A79FAD6A099F}"/>
              </a:ext>
            </a:extLst>
          </p:cNvPr>
          <p:cNvSpPr txBox="1"/>
          <p:nvPr/>
        </p:nvSpPr>
        <p:spPr>
          <a:xfrm>
            <a:off x="6416189" y="6158692"/>
            <a:ext cx="3719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　し</a:t>
            </a:r>
          </a:p>
        </p:txBody>
      </p:sp>
    </p:spTree>
    <p:extLst>
      <p:ext uri="{BB962C8B-B14F-4D97-AF65-F5344CB8AC3E}">
        <p14:creationId xmlns:p14="http://schemas.microsoft.com/office/powerpoint/2010/main" val="353765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  <p:bldP spid="55" grpId="0" animBg="1"/>
      <p:bldP spid="57" grpId="0" animBg="1"/>
      <p:bldP spid="58" grpId="0" animBg="1"/>
      <p:bldP spid="70" grpId="0"/>
      <p:bldP spid="71" grpId="0"/>
      <p:bldP spid="73" grpId="0"/>
      <p:bldP spid="77" grpId="0"/>
      <p:bldP spid="80" grpId="0"/>
      <p:bldP spid="67" grpId="0" animBg="1"/>
      <p:bldP spid="68" grpId="0"/>
      <p:bldP spid="76" grpId="0"/>
      <p:bldP spid="79" grpId="0"/>
      <p:bldP spid="85" grpId="0"/>
      <p:bldP spid="87" grpId="0"/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図 9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18"/>
            <a:ext cx="9144000" cy="6457950"/>
          </a:xfrm>
          <a:prstGeom prst="rect">
            <a:avLst/>
          </a:prstGeom>
          <a:solidFill>
            <a:srgbClr val="83ED03"/>
          </a:solidFill>
        </p:spPr>
      </p:pic>
      <p:grpSp>
        <p:nvGrpSpPr>
          <p:cNvPr id="2" name="グループ化 1"/>
          <p:cNvGrpSpPr/>
          <p:nvPr/>
        </p:nvGrpSpPr>
        <p:grpSpPr>
          <a:xfrm>
            <a:off x="7984114" y="2760964"/>
            <a:ext cx="1023212" cy="645209"/>
            <a:chOff x="7087522" y="4246893"/>
            <a:chExt cx="1023212" cy="645209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 rotWithShape="1">
            <a:blip r:embed="rId4"/>
            <a:srcRect b="3998"/>
            <a:stretch/>
          </p:blipFill>
          <p:spPr>
            <a:xfrm>
              <a:off x="7087522" y="4246893"/>
              <a:ext cx="1020940" cy="363707"/>
            </a:xfrm>
            <a:prstGeom prst="rect">
              <a:avLst/>
            </a:prstGeom>
            <a:ln w="19050">
              <a:solidFill>
                <a:srgbClr val="25C6FF"/>
              </a:solidFill>
            </a:ln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 rotWithShape="1">
            <a:blip r:embed="rId5"/>
            <a:srcRect t="4021"/>
            <a:stretch/>
          </p:blipFill>
          <p:spPr>
            <a:xfrm>
              <a:off x="7087522" y="4616215"/>
              <a:ext cx="1023212" cy="275887"/>
            </a:xfrm>
            <a:prstGeom prst="rect">
              <a:avLst/>
            </a:prstGeom>
            <a:ln w="19050">
              <a:solidFill>
                <a:srgbClr val="25C6FF"/>
              </a:solidFill>
            </a:ln>
          </p:spPr>
        </p:pic>
      </p:grpSp>
      <p:pic>
        <p:nvPicPr>
          <p:cNvPr id="117" name="図 1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6581775" y="5186148"/>
            <a:ext cx="2548673" cy="167185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9144000" cy="38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rm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　過去に起きた水害を写真でみてみよう！</a:t>
            </a:r>
            <a:endParaRPr kumimoji="1" lang="ja-JP" altLang="en-US" dirty="0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1887094" y="1244660"/>
            <a:ext cx="1402177" cy="5191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chemeClr val="accent4"/>
                </a:solidFill>
              </a:rPr>
              <a:t>大分川</a:t>
            </a: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361964" y="1372940"/>
            <a:ext cx="1402177" cy="57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25C6FF"/>
                </a:solidFill>
              </a:rPr>
              <a:t>大野川</a:t>
            </a: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5167153" y="1862709"/>
            <a:ext cx="204424" cy="609836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 flipV="1">
            <a:off x="2978524" y="1834089"/>
            <a:ext cx="144566" cy="505204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473508" y="-51675"/>
            <a:ext cx="48413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 すいがい　　　　　　　　　　　　　　　し　　　　　　　　　　　　　か　こ　　　　　　お　　　　　　　すいがい　　　　しゃしん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00152" y="1233650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accent4"/>
                </a:solidFill>
              </a:rPr>
              <a:t>おお　いた　がわ</a:t>
            </a:r>
            <a:endParaRPr kumimoji="1" lang="ja-JP" altLang="en-US" sz="800" dirty="0">
              <a:solidFill>
                <a:schemeClr val="accent4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3811" y="1348486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25C6FF"/>
                </a:solidFill>
              </a:rPr>
              <a:t>おお　　の　　がわ</a:t>
            </a:r>
            <a:endParaRPr kumimoji="1" lang="ja-JP" altLang="en-US" sz="800" dirty="0">
              <a:solidFill>
                <a:srgbClr val="25C6FF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603485" y="3140059"/>
            <a:ext cx="72000" cy="72000"/>
          </a:xfrm>
          <a:prstGeom prst="ellipse">
            <a:avLst/>
          </a:prstGeom>
          <a:solidFill>
            <a:srgbClr val="ABF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>
            <a:stCxn id="20" idx="3"/>
            <a:endCxn id="5" idx="2"/>
          </p:cNvCxnSpPr>
          <p:nvPr/>
        </p:nvCxnSpPr>
        <p:spPr>
          <a:xfrm flipV="1">
            <a:off x="4100166" y="3176059"/>
            <a:ext cx="503319" cy="426620"/>
          </a:xfrm>
          <a:prstGeom prst="line">
            <a:avLst/>
          </a:prstGeom>
          <a:ln w="12700">
            <a:solidFill>
              <a:srgbClr val="83E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4645656" y="3983724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コネクタ 31"/>
          <p:cNvCxnSpPr>
            <a:stCxn id="31" idx="5"/>
            <a:endCxn id="17" idx="0"/>
          </p:cNvCxnSpPr>
          <p:nvPr/>
        </p:nvCxnSpPr>
        <p:spPr>
          <a:xfrm>
            <a:off x="4707112" y="4045180"/>
            <a:ext cx="608255" cy="393936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085139" y="3752279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/>
          <p:cNvCxnSpPr>
            <a:stCxn id="40" idx="6"/>
            <a:endCxn id="19" idx="1"/>
          </p:cNvCxnSpPr>
          <p:nvPr/>
        </p:nvCxnSpPr>
        <p:spPr>
          <a:xfrm>
            <a:off x="5157139" y="3788279"/>
            <a:ext cx="1460238" cy="1033032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円/楕円 35"/>
          <p:cNvSpPr/>
          <p:nvPr/>
        </p:nvSpPr>
        <p:spPr>
          <a:xfrm>
            <a:off x="4789291" y="3498849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>
            <a:stCxn id="36" idx="6"/>
          </p:cNvCxnSpPr>
          <p:nvPr/>
        </p:nvCxnSpPr>
        <p:spPr>
          <a:xfrm flipV="1">
            <a:off x="4861291" y="3120220"/>
            <a:ext cx="3087036" cy="414629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7987526" y="2770751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7"/>
          <a:srcRect l="1" r="625" b="998"/>
          <a:stretch/>
        </p:blipFill>
        <p:spPr>
          <a:xfrm>
            <a:off x="7186562" y="5462679"/>
            <a:ext cx="521438" cy="360000"/>
          </a:xfrm>
          <a:prstGeom prst="rect">
            <a:avLst/>
          </a:prstGeom>
          <a:ln w="19050">
            <a:solidFill>
              <a:srgbClr val="25C6FF"/>
            </a:solidFill>
          </a:ln>
        </p:spPr>
      </p:pic>
      <p:sp>
        <p:nvSpPr>
          <p:cNvPr id="43" name="円/楕円 42"/>
          <p:cNvSpPr/>
          <p:nvPr/>
        </p:nvSpPr>
        <p:spPr>
          <a:xfrm>
            <a:off x="7193244" y="5467133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2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2378" y="6424022"/>
            <a:ext cx="514360" cy="360000"/>
          </a:xfrm>
          <a:prstGeom prst="rect">
            <a:avLst/>
          </a:prstGeom>
          <a:ln w="19050">
            <a:solidFill>
              <a:srgbClr val="25C6FF"/>
            </a:solidFill>
          </a:ln>
        </p:spPr>
      </p:pic>
      <p:sp>
        <p:nvSpPr>
          <p:cNvPr id="45" name="円/楕円 44"/>
          <p:cNvSpPr/>
          <p:nvPr/>
        </p:nvSpPr>
        <p:spPr>
          <a:xfrm>
            <a:off x="7484765" y="6430496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3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pic>
        <p:nvPicPr>
          <p:cNvPr id="17" name="Picture 2" descr="C:\WINNT\Profiles\qp_pc112\ﾃﾞｽｸﾄｯﾌﾟ\0001.jpg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23" y="4439116"/>
            <a:ext cx="760288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円/楕円 45"/>
          <p:cNvSpPr/>
          <p:nvPr/>
        </p:nvSpPr>
        <p:spPr>
          <a:xfrm>
            <a:off x="4943910" y="4454922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4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11" y="3459943"/>
            <a:ext cx="772486" cy="540000"/>
          </a:xfrm>
          <a:prstGeom prst="rect">
            <a:avLst/>
          </a:prstGeom>
          <a:solidFill>
            <a:srgbClr val="00B0F0"/>
          </a:solidFill>
          <a:ln w="19050">
            <a:solidFill>
              <a:srgbClr val="25C6FF"/>
            </a:solidFill>
            <a:miter lim="800000"/>
            <a:headEnd/>
            <a:tailEnd/>
          </a:ln>
          <a:extLst/>
        </p:spPr>
      </p:pic>
      <p:sp>
        <p:nvSpPr>
          <p:cNvPr id="49" name="円/楕円 48"/>
          <p:cNvSpPr/>
          <p:nvPr/>
        </p:nvSpPr>
        <p:spPr>
          <a:xfrm>
            <a:off x="7341811" y="3469864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5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9" name="Picture 28" descr="DSCF00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/>
          <a:stretch/>
        </p:blipFill>
        <p:spPr bwMode="auto">
          <a:xfrm>
            <a:off x="6617377" y="4551311"/>
            <a:ext cx="786207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円/楕円 50"/>
          <p:cNvSpPr/>
          <p:nvPr/>
        </p:nvSpPr>
        <p:spPr>
          <a:xfrm>
            <a:off x="6617377" y="4558639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7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2" name="Picture 30" descr="026_大内川・戸次古川内水③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/>
          <a:stretch/>
        </p:blipFill>
        <p:spPr bwMode="auto">
          <a:xfrm>
            <a:off x="4248399" y="5193278"/>
            <a:ext cx="785817" cy="535596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円/楕円 52"/>
          <p:cNvSpPr/>
          <p:nvPr/>
        </p:nvSpPr>
        <p:spPr>
          <a:xfrm>
            <a:off x="4248399" y="5188874"/>
            <a:ext cx="133899" cy="13389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8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5" name="Picture 42" descr="DSCF001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" r="104" b="9216"/>
          <a:stretch/>
        </p:blipFill>
        <p:spPr bwMode="auto">
          <a:xfrm>
            <a:off x="5705949" y="2100592"/>
            <a:ext cx="791330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円/楕円 55"/>
          <p:cNvSpPr/>
          <p:nvPr/>
        </p:nvSpPr>
        <p:spPr>
          <a:xfrm>
            <a:off x="5697922" y="2114064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6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/>
          <a:stretch/>
        </p:blipFill>
        <p:spPr bwMode="auto">
          <a:xfrm>
            <a:off x="6385984" y="3898901"/>
            <a:ext cx="792294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円/楕円 58"/>
          <p:cNvSpPr/>
          <p:nvPr/>
        </p:nvSpPr>
        <p:spPr>
          <a:xfrm>
            <a:off x="6385984" y="3908497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9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405"/>
          <a:stretch/>
        </p:blipFill>
        <p:spPr bwMode="auto">
          <a:xfrm>
            <a:off x="4573808" y="5957493"/>
            <a:ext cx="792539" cy="540000"/>
          </a:xfrm>
          <a:prstGeom prst="rect">
            <a:avLst/>
          </a:prstGeom>
          <a:noFill/>
          <a:ln w="19050">
            <a:solidFill>
              <a:srgbClr val="25C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円/楕円 60"/>
          <p:cNvSpPr/>
          <p:nvPr/>
        </p:nvSpPr>
        <p:spPr>
          <a:xfrm>
            <a:off x="4573808" y="5957493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10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20" name="Picture 36" descr="DSCF267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 bwMode="auto">
          <a:xfrm>
            <a:off x="3313508" y="3333075"/>
            <a:ext cx="786658" cy="539208"/>
          </a:xfrm>
          <a:prstGeom prst="rect">
            <a:avLst/>
          </a:prstGeom>
          <a:noFill/>
          <a:ln w="19050">
            <a:solidFill>
              <a:srgbClr val="ABF4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円/楕円 63"/>
          <p:cNvSpPr/>
          <p:nvPr/>
        </p:nvSpPr>
        <p:spPr>
          <a:xfrm>
            <a:off x="3315898" y="3332283"/>
            <a:ext cx="134802" cy="13480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pic>
        <p:nvPicPr>
          <p:cNvPr id="66" name="図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9"/>
          <a:stretch/>
        </p:blipFill>
        <p:spPr bwMode="auto">
          <a:xfrm>
            <a:off x="3046848" y="4097014"/>
            <a:ext cx="790773" cy="540000"/>
          </a:xfrm>
          <a:prstGeom prst="rect">
            <a:avLst/>
          </a:prstGeom>
          <a:noFill/>
          <a:ln w="19050">
            <a:solidFill>
              <a:srgbClr val="ABF4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円/楕円 66"/>
          <p:cNvSpPr/>
          <p:nvPr/>
        </p:nvSpPr>
        <p:spPr>
          <a:xfrm>
            <a:off x="3048768" y="4097014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3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grpSp>
        <p:nvGrpSpPr>
          <p:cNvPr id="68" name="グループ化 67"/>
          <p:cNvGrpSpPr>
            <a:grpSpLocks noChangeAspect="1"/>
          </p:cNvGrpSpPr>
          <p:nvPr/>
        </p:nvGrpSpPr>
        <p:grpSpPr>
          <a:xfrm>
            <a:off x="3389019" y="2727353"/>
            <a:ext cx="1433575" cy="325049"/>
            <a:chOff x="-470633" y="3540507"/>
            <a:chExt cx="10425113" cy="2363788"/>
          </a:xfrm>
        </p:grpSpPr>
        <p:pic>
          <p:nvPicPr>
            <p:cNvPr id="69" name="図 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305" y="3540507"/>
              <a:ext cx="3686175" cy="236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図 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0633" y="3545271"/>
              <a:ext cx="3684587" cy="2359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図 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705" y="3545270"/>
              <a:ext cx="3686175" cy="235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正方形/長方形 71"/>
          <p:cNvSpPr/>
          <p:nvPr/>
        </p:nvSpPr>
        <p:spPr>
          <a:xfrm>
            <a:off x="3389018" y="2719103"/>
            <a:ext cx="1439973" cy="331382"/>
          </a:xfrm>
          <a:prstGeom prst="rect">
            <a:avLst/>
          </a:prstGeom>
          <a:noFill/>
          <a:ln w="19050">
            <a:solidFill>
              <a:srgbClr val="ABF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3400653" y="2727353"/>
            <a:ext cx="135000" cy="135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77" name="円/楕円 76"/>
          <p:cNvSpPr/>
          <p:nvPr/>
        </p:nvSpPr>
        <p:spPr>
          <a:xfrm>
            <a:off x="4738908" y="3621132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コネクタ 77"/>
          <p:cNvCxnSpPr>
            <a:stCxn id="48" idx="1"/>
            <a:endCxn id="77" idx="6"/>
          </p:cNvCxnSpPr>
          <p:nvPr/>
        </p:nvCxnSpPr>
        <p:spPr>
          <a:xfrm flipH="1" flipV="1">
            <a:off x="4810908" y="3657132"/>
            <a:ext cx="2526403" cy="72811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円/楕円 80"/>
          <p:cNvSpPr/>
          <p:nvPr/>
        </p:nvSpPr>
        <p:spPr>
          <a:xfrm>
            <a:off x="4348349" y="4558639"/>
            <a:ext cx="108000" cy="108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2" name="直線コネクタ 81"/>
          <p:cNvCxnSpPr>
            <a:stCxn id="81" idx="5"/>
            <a:endCxn id="52" idx="0"/>
          </p:cNvCxnSpPr>
          <p:nvPr/>
        </p:nvCxnSpPr>
        <p:spPr>
          <a:xfrm>
            <a:off x="4440533" y="4650823"/>
            <a:ext cx="200775" cy="542455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円/楕円 87"/>
          <p:cNvSpPr/>
          <p:nvPr/>
        </p:nvSpPr>
        <p:spPr>
          <a:xfrm>
            <a:off x="5131153" y="3431015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>
            <a:stCxn id="88" idx="7"/>
            <a:endCxn id="55" idx="2"/>
          </p:cNvCxnSpPr>
          <p:nvPr/>
        </p:nvCxnSpPr>
        <p:spPr>
          <a:xfrm flipV="1">
            <a:off x="5192609" y="2640592"/>
            <a:ext cx="909005" cy="800967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円/楕円 94"/>
          <p:cNvSpPr/>
          <p:nvPr/>
        </p:nvSpPr>
        <p:spPr>
          <a:xfrm>
            <a:off x="5103678" y="3686724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6" name="直線コネクタ 95"/>
          <p:cNvCxnSpPr>
            <a:endCxn id="58" idx="1"/>
          </p:cNvCxnSpPr>
          <p:nvPr/>
        </p:nvCxnSpPr>
        <p:spPr>
          <a:xfrm>
            <a:off x="5175678" y="3726373"/>
            <a:ext cx="1210306" cy="442528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円/楕円 113"/>
          <p:cNvSpPr/>
          <p:nvPr/>
        </p:nvSpPr>
        <p:spPr>
          <a:xfrm>
            <a:off x="3945463" y="6752412"/>
            <a:ext cx="72000" cy="72000"/>
          </a:xfrm>
          <a:prstGeom prst="ellipse">
            <a:avLst/>
          </a:prstGeom>
          <a:solidFill>
            <a:srgbClr val="25C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5" name="直線コネクタ 114"/>
          <p:cNvCxnSpPr>
            <a:stCxn id="114" idx="7"/>
            <a:endCxn id="18" idx="1"/>
          </p:cNvCxnSpPr>
          <p:nvPr/>
        </p:nvCxnSpPr>
        <p:spPr>
          <a:xfrm flipV="1">
            <a:off x="4006919" y="6227493"/>
            <a:ext cx="566889" cy="535463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円/楕円 117"/>
          <p:cNvSpPr/>
          <p:nvPr/>
        </p:nvSpPr>
        <p:spPr>
          <a:xfrm>
            <a:off x="7640459" y="6015701"/>
            <a:ext cx="72000" cy="72000"/>
          </a:xfrm>
          <a:prstGeom prst="ellipse">
            <a:avLst/>
          </a:prstGeom>
          <a:solidFill>
            <a:srgbClr val="25C6FF"/>
          </a:solidFill>
          <a:ln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円/楕円 118"/>
          <p:cNvSpPr/>
          <p:nvPr/>
        </p:nvSpPr>
        <p:spPr>
          <a:xfrm>
            <a:off x="7710595" y="6165834"/>
            <a:ext cx="72000" cy="72000"/>
          </a:xfrm>
          <a:prstGeom prst="ellipse">
            <a:avLst/>
          </a:prstGeom>
          <a:solidFill>
            <a:srgbClr val="25C6FF"/>
          </a:solidFill>
          <a:ln>
            <a:solidFill>
              <a:srgbClr val="25C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Text Box 29"/>
          <p:cNvSpPr txBox="1">
            <a:spLocks noChangeArrowheads="1"/>
          </p:cNvSpPr>
          <p:nvPr/>
        </p:nvSpPr>
        <p:spPr bwMode="auto">
          <a:xfrm>
            <a:off x="8276279" y="6424022"/>
            <a:ext cx="1056827" cy="44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800" dirty="0">
                <a:solidFill>
                  <a:srgbClr val="25C6FF"/>
                </a:solidFill>
              </a:rPr>
              <a:t>竹田市</a:t>
            </a: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8337078" y="6401779"/>
            <a:ext cx="7136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たけ　　だ　　　し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sp>
        <p:nvSpPr>
          <p:cNvPr id="158" name="円/楕円 157"/>
          <p:cNvSpPr/>
          <p:nvPr/>
        </p:nvSpPr>
        <p:spPr>
          <a:xfrm>
            <a:off x="4786594" y="3120528"/>
            <a:ext cx="72000" cy="72000"/>
          </a:xfrm>
          <a:prstGeom prst="ellipse">
            <a:avLst/>
          </a:prstGeom>
          <a:solidFill>
            <a:srgbClr val="ABF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9" name="直線コネクタ 158"/>
          <p:cNvCxnSpPr>
            <a:endCxn id="158" idx="1"/>
          </p:cNvCxnSpPr>
          <p:nvPr/>
        </p:nvCxnSpPr>
        <p:spPr>
          <a:xfrm>
            <a:off x="4623175" y="3056724"/>
            <a:ext cx="173963" cy="74348"/>
          </a:xfrm>
          <a:prstGeom prst="line">
            <a:avLst/>
          </a:prstGeom>
          <a:ln w="12700">
            <a:solidFill>
              <a:srgbClr val="83E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 Box 29"/>
          <p:cNvSpPr txBox="1">
            <a:spLocks noChangeArrowheads="1"/>
          </p:cNvSpPr>
          <p:nvPr/>
        </p:nvSpPr>
        <p:spPr bwMode="auto">
          <a:xfrm>
            <a:off x="8315714" y="5484652"/>
            <a:ext cx="804716" cy="29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1000" dirty="0">
                <a:solidFill>
                  <a:srgbClr val="25C6FF"/>
                </a:solidFill>
              </a:rPr>
              <a:t>大野川</a:t>
            </a: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8445724" y="5442574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25C6FF"/>
                </a:solidFill>
              </a:rPr>
              <a:t>おおのがわ</a:t>
            </a:r>
            <a:endParaRPr kumimoji="1" lang="ja-JP" altLang="en-US" sz="600" dirty="0">
              <a:solidFill>
                <a:srgbClr val="25C6FF"/>
              </a:solidFill>
            </a:endParaRPr>
          </a:p>
        </p:txBody>
      </p: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63237038-8F5F-45B2-A839-A66687B57DF4}"/>
              </a:ext>
            </a:extLst>
          </p:cNvPr>
          <p:cNvCxnSpPr>
            <a:cxnSpLocks/>
          </p:cNvCxnSpPr>
          <p:nvPr/>
        </p:nvCxnSpPr>
        <p:spPr>
          <a:xfrm flipV="1">
            <a:off x="8410995" y="5753670"/>
            <a:ext cx="313486" cy="81885"/>
          </a:xfrm>
          <a:prstGeom prst="straightConnector1">
            <a:avLst/>
          </a:prstGeom>
          <a:ln w="28575">
            <a:solidFill>
              <a:srgbClr val="25C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182803" y="1056293"/>
            <a:ext cx="1402177" cy="51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ABF434"/>
                </a:solidFill>
              </a:rPr>
              <a:t>乙津川</a:t>
            </a: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389019" y="1048642"/>
            <a:ext cx="10070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ABF434"/>
                </a:solidFill>
              </a:rPr>
              <a:t>おと　　  つ　　 がわ</a:t>
            </a:r>
            <a:endParaRPr kumimoji="1" lang="ja-JP" altLang="en-US" sz="800" dirty="0">
              <a:solidFill>
                <a:srgbClr val="ABF434"/>
              </a:solidFill>
            </a:endParaRPr>
          </a:p>
        </p:txBody>
      </p:sp>
      <p:cxnSp>
        <p:nvCxnSpPr>
          <p:cNvPr id="94" name="直線矢印コネクタ 93"/>
          <p:cNvCxnSpPr/>
          <p:nvPr/>
        </p:nvCxnSpPr>
        <p:spPr>
          <a:xfrm flipH="1" flipV="1">
            <a:off x="4447821" y="1563930"/>
            <a:ext cx="94636" cy="342050"/>
          </a:xfrm>
          <a:prstGeom prst="straightConnector1">
            <a:avLst/>
          </a:prstGeom>
          <a:ln w="28575">
            <a:solidFill>
              <a:srgbClr val="ABF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図 10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97160"/>
            <a:ext cx="1800000" cy="190476"/>
          </a:xfrm>
          <a:prstGeom prst="rect">
            <a:avLst/>
          </a:prstGeom>
        </p:spPr>
      </p:pic>
      <p:sp>
        <p:nvSpPr>
          <p:cNvPr id="138" name="円/楕円 137"/>
          <p:cNvSpPr/>
          <p:nvPr/>
        </p:nvSpPr>
        <p:spPr>
          <a:xfrm>
            <a:off x="4698254" y="3835479"/>
            <a:ext cx="72000" cy="72000"/>
          </a:xfrm>
          <a:prstGeom prst="ellipse">
            <a:avLst/>
          </a:prstGeom>
          <a:solidFill>
            <a:srgbClr val="ABF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9" name="直線コネクタ 138"/>
          <p:cNvCxnSpPr>
            <a:stCxn id="66" idx="3"/>
            <a:endCxn id="138" idx="2"/>
          </p:cNvCxnSpPr>
          <p:nvPr/>
        </p:nvCxnSpPr>
        <p:spPr>
          <a:xfrm flipV="1">
            <a:off x="3837621" y="3871479"/>
            <a:ext cx="860633" cy="495535"/>
          </a:xfrm>
          <a:prstGeom prst="line">
            <a:avLst/>
          </a:prstGeom>
          <a:ln w="12700">
            <a:solidFill>
              <a:srgbClr val="83ED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 9"/>
          <p:cNvSpPr/>
          <p:nvPr/>
        </p:nvSpPr>
        <p:spPr>
          <a:xfrm>
            <a:off x="7388051" y="5607935"/>
            <a:ext cx="1745901" cy="711637"/>
          </a:xfrm>
          <a:custGeom>
            <a:avLst/>
            <a:gdLst>
              <a:gd name="connsiteX0" fmla="*/ 1745901 w 1745901"/>
              <a:gd name="connsiteY0" fmla="*/ 39239 h 711637"/>
              <a:gd name="connsiteX1" fmla="*/ 1675562 w 1745901"/>
              <a:gd name="connsiteY1" fmla="*/ 1557 h 711637"/>
              <a:gd name="connsiteX2" fmla="*/ 1645417 w 1745901"/>
              <a:gd name="connsiteY2" fmla="*/ 9094 h 711637"/>
              <a:gd name="connsiteX3" fmla="*/ 1650441 w 1745901"/>
              <a:gd name="connsiteY3" fmla="*/ 26678 h 711637"/>
              <a:gd name="connsiteX4" fmla="*/ 1617784 w 1745901"/>
              <a:gd name="connsiteY4" fmla="*/ 41751 h 711637"/>
              <a:gd name="connsiteX5" fmla="*/ 1585127 w 1745901"/>
              <a:gd name="connsiteY5" fmla="*/ 26678 h 711637"/>
              <a:gd name="connsiteX6" fmla="*/ 1562518 w 1745901"/>
              <a:gd name="connsiteY6" fmla="*/ 61847 h 711637"/>
              <a:gd name="connsiteX7" fmla="*/ 1595175 w 1745901"/>
              <a:gd name="connsiteY7" fmla="*/ 94505 h 711637"/>
              <a:gd name="connsiteX8" fmla="*/ 1607736 w 1745901"/>
              <a:gd name="connsiteY8" fmla="*/ 134698 h 711637"/>
              <a:gd name="connsiteX9" fmla="*/ 1554982 w 1745901"/>
              <a:gd name="connsiteY9" fmla="*/ 149770 h 711637"/>
              <a:gd name="connsiteX10" fmla="*/ 1512276 w 1745901"/>
              <a:gd name="connsiteY10" fmla="*/ 122138 h 711637"/>
              <a:gd name="connsiteX11" fmla="*/ 1467059 w 1745901"/>
              <a:gd name="connsiteY11" fmla="*/ 119625 h 711637"/>
              <a:gd name="connsiteX12" fmla="*/ 1416817 w 1745901"/>
              <a:gd name="connsiteY12" fmla="*/ 137210 h 711637"/>
              <a:gd name="connsiteX13" fmla="*/ 1414305 w 1745901"/>
              <a:gd name="connsiteY13" fmla="*/ 182428 h 711637"/>
              <a:gd name="connsiteX14" fmla="*/ 1406769 w 1745901"/>
              <a:gd name="connsiteY14" fmla="*/ 230157 h 711637"/>
              <a:gd name="connsiteX15" fmla="*/ 1359039 w 1745901"/>
              <a:gd name="connsiteY15" fmla="*/ 237694 h 711637"/>
              <a:gd name="connsiteX16" fmla="*/ 1316334 w 1745901"/>
              <a:gd name="connsiteY16" fmla="*/ 275375 h 711637"/>
              <a:gd name="connsiteX17" fmla="*/ 1248507 w 1745901"/>
              <a:gd name="connsiteY17" fmla="*/ 262814 h 711637"/>
              <a:gd name="connsiteX18" fmla="*/ 1175657 w 1745901"/>
              <a:gd name="connsiteY18" fmla="*/ 250254 h 711637"/>
              <a:gd name="connsiteX19" fmla="*/ 1160584 w 1745901"/>
              <a:gd name="connsiteY19" fmla="*/ 287935 h 711637"/>
              <a:gd name="connsiteX20" fmla="*/ 1052564 w 1745901"/>
              <a:gd name="connsiteY20" fmla="*/ 277887 h 711637"/>
              <a:gd name="connsiteX21" fmla="*/ 1034980 w 1745901"/>
              <a:gd name="connsiteY21" fmla="*/ 295472 h 711637"/>
              <a:gd name="connsiteX22" fmla="*/ 1027444 w 1745901"/>
              <a:gd name="connsiteY22" fmla="*/ 330641 h 711637"/>
              <a:gd name="connsiteX23" fmla="*/ 942033 w 1745901"/>
              <a:gd name="connsiteY23" fmla="*/ 305520 h 711637"/>
              <a:gd name="connsiteX24" fmla="*/ 937008 w 1745901"/>
              <a:gd name="connsiteY24" fmla="*/ 260302 h 711637"/>
              <a:gd name="connsiteX25" fmla="*/ 906863 w 1745901"/>
              <a:gd name="connsiteY25" fmla="*/ 265327 h 711637"/>
              <a:gd name="connsiteX26" fmla="*/ 886767 w 1745901"/>
              <a:gd name="connsiteY26" fmla="*/ 315568 h 711637"/>
              <a:gd name="connsiteX27" fmla="*/ 773723 w 1745901"/>
              <a:gd name="connsiteY27" fmla="*/ 345713 h 711637"/>
              <a:gd name="connsiteX28" fmla="*/ 743578 w 1745901"/>
              <a:gd name="connsiteY28" fmla="*/ 350738 h 711637"/>
              <a:gd name="connsiteX29" fmla="*/ 698360 w 1745901"/>
              <a:gd name="connsiteY29" fmla="*/ 393443 h 711637"/>
              <a:gd name="connsiteX30" fmla="*/ 668215 w 1745901"/>
              <a:gd name="connsiteY30" fmla="*/ 418564 h 711637"/>
              <a:gd name="connsiteX31" fmla="*/ 597876 w 1745901"/>
              <a:gd name="connsiteY31" fmla="*/ 423588 h 711637"/>
              <a:gd name="connsiteX32" fmla="*/ 552659 w 1745901"/>
              <a:gd name="connsiteY32" fmla="*/ 358274 h 711637"/>
              <a:gd name="connsiteX33" fmla="*/ 499905 w 1745901"/>
              <a:gd name="connsiteY33" fmla="*/ 360786 h 711637"/>
              <a:gd name="connsiteX34" fmla="*/ 489857 w 1745901"/>
              <a:gd name="connsiteY34" fmla="*/ 388419 h 711637"/>
              <a:gd name="connsiteX35" fmla="*/ 467248 w 1745901"/>
              <a:gd name="connsiteY35" fmla="*/ 408516 h 711637"/>
              <a:gd name="connsiteX36" fmla="*/ 459712 w 1745901"/>
              <a:gd name="connsiteY36" fmla="*/ 438661 h 711637"/>
              <a:gd name="connsiteX37" fmla="*/ 452175 w 1745901"/>
              <a:gd name="connsiteY37" fmla="*/ 458757 h 711637"/>
              <a:gd name="connsiteX38" fmla="*/ 444639 w 1745901"/>
              <a:gd name="connsiteY38" fmla="*/ 486390 h 711637"/>
              <a:gd name="connsiteX39" fmla="*/ 419518 w 1745901"/>
              <a:gd name="connsiteY39" fmla="*/ 476342 h 711637"/>
              <a:gd name="connsiteX40" fmla="*/ 346668 w 1745901"/>
              <a:gd name="connsiteY40" fmla="*/ 514023 h 711637"/>
              <a:gd name="connsiteX41" fmla="*/ 341644 w 1745901"/>
              <a:gd name="connsiteY41" fmla="*/ 521560 h 711637"/>
              <a:gd name="connsiteX42" fmla="*/ 293914 w 1745901"/>
              <a:gd name="connsiteY42" fmla="*/ 506487 h 711637"/>
              <a:gd name="connsiteX43" fmla="*/ 278841 w 1745901"/>
              <a:gd name="connsiteY43" fmla="*/ 501463 h 711637"/>
              <a:gd name="connsiteX44" fmla="*/ 231112 w 1745901"/>
              <a:gd name="connsiteY44" fmla="*/ 521560 h 711637"/>
              <a:gd name="connsiteX45" fmla="*/ 216039 w 1745901"/>
              <a:gd name="connsiteY45" fmla="*/ 566777 h 711637"/>
              <a:gd name="connsiteX46" fmla="*/ 200967 w 1745901"/>
              <a:gd name="connsiteY46" fmla="*/ 594410 h 711637"/>
              <a:gd name="connsiteX47" fmla="*/ 180870 w 1745901"/>
              <a:gd name="connsiteY47" fmla="*/ 606970 h 711637"/>
              <a:gd name="connsiteX48" fmla="*/ 160773 w 1745901"/>
              <a:gd name="connsiteY48" fmla="*/ 594410 h 711637"/>
              <a:gd name="connsiteX49" fmla="*/ 140676 w 1745901"/>
              <a:gd name="connsiteY49" fmla="*/ 566777 h 711637"/>
              <a:gd name="connsiteX50" fmla="*/ 120580 w 1745901"/>
              <a:gd name="connsiteY50" fmla="*/ 544168 h 711637"/>
              <a:gd name="connsiteX51" fmla="*/ 80386 w 1745901"/>
              <a:gd name="connsiteY51" fmla="*/ 549192 h 711637"/>
              <a:gd name="connsiteX52" fmla="*/ 62802 w 1745901"/>
              <a:gd name="connsiteY52" fmla="*/ 581850 h 711637"/>
              <a:gd name="connsiteX53" fmla="*/ 77874 w 1745901"/>
              <a:gd name="connsiteY53" fmla="*/ 622043 h 711637"/>
              <a:gd name="connsiteX54" fmla="*/ 105507 w 1745901"/>
              <a:gd name="connsiteY54" fmla="*/ 652188 h 711637"/>
              <a:gd name="connsiteX55" fmla="*/ 105507 w 1745901"/>
              <a:gd name="connsiteY55" fmla="*/ 679821 h 711637"/>
              <a:gd name="connsiteX56" fmla="*/ 62802 w 1745901"/>
              <a:gd name="connsiteY56" fmla="*/ 709966 h 711637"/>
              <a:gd name="connsiteX57" fmla="*/ 5024 w 1745901"/>
              <a:gd name="connsiteY57" fmla="*/ 707454 h 711637"/>
              <a:gd name="connsiteX58" fmla="*/ 2512 w 1745901"/>
              <a:gd name="connsiteY58" fmla="*/ 704942 h 711637"/>
              <a:gd name="connsiteX59" fmla="*/ 0 w 1745901"/>
              <a:gd name="connsiteY59" fmla="*/ 704942 h 71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45901" h="711637">
                <a:moveTo>
                  <a:pt x="1745901" y="39239"/>
                </a:moveTo>
                <a:cubicBezTo>
                  <a:pt x="1719105" y="22910"/>
                  <a:pt x="1692309" y="6581"/>
                  <a:pt x="1675562" y="1557"/>
                </a:cubicBezTo>
                <a:cubicBezTo>
                  <a:pt x="1658815" y="-3467"/>
                  <a:pt x="1649604" y="4907"/>
                  <a:pt x="1645417" y="9094"/>
                </a:cubicBezTo>
                <a:cubicBezTo>
                  <a:pt x="1641230" y="13281"/>
                  <a:pt x="1655046" y="21235"/>
                  <a:pt x="1650441" y="26678"/>
                </a:cubicBezTo>
                <a:cubicBezTo>
                  <a:pt x="1645836" y="32121"/>
                  <a:pt x="1628670" y="41751"/>
                  <a:pt x="1617784" y="41751"/>
                </a:cubicBezTo>
                <a:cubicBezTo>
                  <a:pt x="1606898" y="41751"/>
                  <a:pt x="1594338" y="23329"/>
                  <a:pt x="1585127" y="26678"/>
                </a:cubicBezTo>
                <a:cubicBezTo>
                  <a:pt x="1575916" y="30027"/>
                  <a:pt x="1560843" y="50543"/>
                  <a:pt x="1562518" y="61847"/>
                </a:cubicBezTo>
                <a:cubicBezTo>
                  <a:pt x="1564193" y="73152"/>
                  <a:pt x="1587639" y="82363"/>
                  <a:pt x="1595175" y="94505"/>
                </a:cubicBezTo>
                <a:cubicBezTo>
                  <a:pt x="1602711" y="106647"/>
                  <a:pt x="1614435" y="125487"/>
                  <a:pt x="1607736" y="134698"/>
                </a:cubicBezTo>
                <a:cubicBezTo>
                  <a:pt x="1601037" y="143909"/>
                  <a:pt x="1570892" y="151863"/>
                  <a:pt x="1554982" y="149770"/>
                </a:cubicBezTo>
                <a:cubicBezTo>
                  <a:pt x="1539072" y="147677"/>
                  <a:pt x="1526930" y="127162"/>
                  <a:pt x="1512276" y="122138"/>
                </a:cubicBezTo>
                <a:cubicBezTo>
                  <a:pt x="1497622" y="117114"/>
                  <a:pt x="1482969" y="117113"/>
                  <a:pt x="1467059" y="119625"/>
                </a:cubicBezTo>
                <a:cubicBezTo>
                  <a:pt x="1451149" y="122137"/>
                  <a:pt x="1425609" y="126743"/>
                  <a:pt x="1416817" y="137210"/>
                </a:cubicBezTo>
                <a:cubicBezTo>
                  <a:pt x="1408025" y="147677"/>
                  <a:pt x="1415980" y="166937"/>
                  <a:pt x="1414305" y="182428"/>
                </a:cubicBezTo>
                <a:cubicBezTo>
                  <a:pt x="1412630" y="197919"/>
                  <a:pt x="1415980" y="220946"/>
                  <a:pt x="1406769" y="230157"/>
                </a:cubicBezTo>
                <a:cubicBezTo>
                  <a:pt x="1397558" y="239368"/>
                  <a:pt x="1374111" y="230158"/>
                  <a:pt x="1359039" y="237694"/>
                </a:cubicBezTo>
                <a:cubicBezTo>
                  <a:pt x="1343966" y="245230"/>
                  <a:pt x="1334756" y="271188"/>
                  <a:pt x="1316334" y="275375"/>
                </a:cubicBezTo>
                <a:cubicBezTo>
                  <a:pt x="1297912" y="279562"/>
                  <a:pt x="1248507" y="262814"/>
                  <a:pt x="1248507" y="262814"/>
                </a:cubicBezTo>
                <a:cubicBezTo>
                  <a:pt x="1225061" y="258627"/>
                  <a:pt x="1190311" y="246067"/>
                  <a:pt x="1175657" y="250254"/>
                </a:cubicBezTo>
                <a:cubicBezTo>
                  <a:pt x="1161003" y="254441"/>
                  <a:pt x="1181099" y="283330"/>
                  <a:pt x="1160584" y="287935"/>
                </a:cubicBezTo>
                <a:cubicBezTo>
                  <a:pt x="1140069" y="292540"/>
                  <a:pt x="1073498" y="276631"/>
                  <a:pt x="1052564" y="277887"/>
                </a:cubicBezTo>
                <a:cubicBezTo>
                  <a:pt x="1031630" y="279143"/>
                  <a:pt x="1039167" y="286680"/>
                  <a:pt x="1034980" y="295472"/>
                </a:cubicBezTo>
                <a:cubicBezTo>
                  <a:pt x="1030793" y="304264"/>
                  <a:pt x="1042935" y="328966"/>
                  <a:pt x="1027444" y="330641"/>
                </a:cubicBezTo>
                <a:cubicBezTo>
                  <a:pt x="1011953" y="332316"/>
                  <a:pt x="957106" y="317243"/>
                  <a:pt x="942033" y="305520"/>
                </a:cubicBezTo>
                <a:cubicBezTo>
                  <a:pt x="926960" y="293797"/>
                  <a:pt x="942870" y="267001"/>
                  <a:pt x="937008" y="260302"/>
                </a:cubicBezTo>
                <a:cubicBezTo>
                  <a:pt x="931146" y="253603"/>
                  <a:pt x="915236" y="256116"/>
                  <a:pt x="906863" y="265327"/>
                </a:cubicBezTo>
                <a:cubicBezTo>
                  <a:pt x="898489" y="274538"/>
                  <a:pt x="908957" y="302170"/>
                  <a:pt x="886767" y="315568"/>
                </a:cubicBezTo>
                <a:cubicBezTo>
                  <a:pt x="864577" y="328966"/>
                  <a:pt x="797588" y="339851"/>
                  <a:pt x="773723" y="345713"/>
                </a:cubicBezTo>
                <a:cubicBezTo>
                  <a:pt x="749858" y="351575"/>
                  <a:pt x="756139" y="342783"/>
                  <a:pt x="743578" y="350738"/>
                </a:cubicBezTo>
                <a:cubicBezTo>
                  <a:pt x="731017" y="358693"/>
                  <a:pt x="710920" y="382139"/>
                  <a:pt x="698360" y="393443"/>
                </a:cubicBezTo>
                <a:cubicBezTo>
                  <a:pt x="685799" y="404747"/>
                  <a:pt x="684962" y="413540"/>
                  <a:pt x="668215" y="418564"/>
                </a:cubicBezTo>
                <a:cubicBezTo>
                  <a:pt x="651468" y="423588"/>
                  <a:pt x="617135" y="433636"/>
                  <a:pt x="597876" y="423588"/>
                </a:cubicBezTo>
                <a:cubicBezTo>
                  <a:pt x="578617" y="413540"/>
                  <a:pt x="568987" y="368741"/>
                  <a:pt x="552659" y="358274"/>
                </a:cubicBezTo>
                <a:cubicBezTo>
                  <a:pt x="536331" y="347807"/>
                  <a:pt x="510372" y="355762"/>
                  <a:pt x="499905" y="360786"/>
                </a:cubicBezTo>
                <a:cubicBezTo>
                  <a:pt x="489438" y="365810"/>
                  <a:pt x="495300" y="380464"/>
                  <a:pt x="489857" y="388419"/>
                </a:cubicBezTo>
                <a:cubicBezTo>
                  <a:pt x="484414" y="396374"/>
                  <a:pt x="472272" y="400142"/>
                  <a:pt x="467248" y="408516"/>
                </a:cubicBezTo>
                <a:cubicBezTo>
                  <a:pt x="462224" y="416890"/>
                  <a:pt x="462224" y="430288"/>
                  <a:pt x="459712" y="438661"/>
                </a:cubicBezTo>
                <a:cubicBezTo>
                  <a:pt x="457200" y="447034"/>
                  <a:pt x="454687" y="450802"/>
                  <a:pt x="452175" y="458757"/>
                </a:cubicBezTo>
                <a:cubicBezTo>
                  <a:pt x="449663" y="466712"/>
                  <a:pt x="450082" y="483459"/>
                  <a:pt x="444639" y="486390"/>
                </a:cubicBezTo>
                <a:cubicBezTo>
                  <a:pt x="439196" y="489321"/>
                  <a:pt x="435846" y="471737"/>
                  <a:pt x="419518" y="476342"/>
                </a:cubicBezTo>
                <a:cubicBezTo>
                  <a:pt x="403190" y="480947"/>
                  <a:pt x="359647" y="506487"/>
                  <a:pt x="346668" y="514023"/>
                </a:cubicBezTo>
                <a:cubicBezTo>
                  <a:pt x="333689" y="521559"/>
                  <a:pt x="350436" y="522816"/>
                  <a:pt x="341644" y="521560"/>
                </a:cubicBezTo>
                <a:cubicBezTo>
                  <a:pt x="332852" y="520304"/>
                  <a:pt x="304381" y="509836"/>
                  <a:pt x="293914" y="506487"/>
                </a:cubicBezTo>
                <a:cubicBezTo>
                  <a:pt x="283447" y="503138"/>
                  <a:pt x="289308" y="498951"/>
                  <a:pt x="278841" y="501463"/>
                </a:cubicBezTo>
                <a:cubicBezTo>
                  <a:pt x="268374" y="503975"/>
                  <a:pt x="241579" y="510674"/>
                  <a:pt x="231112" y="521560"/>
                </a:cubicBezTo>
                <a:cubicBezTo>
                  <a:pt x="220645" y="532446"/>
                  <a:pt x="221063" y="554635"/>
                  <a:pt x="216039" y="566777"/>
                </a:cubicBezTo>
                <a:cubicBezTo>
                  <a:pt x="211015" y="578919"/>
                  <a:pt x="206828" y="587711"/>
                  <a:pt x="200967" y="594410"/>
                </a:cubicBezTo>
                <a:cubicBezTo>
                  <a:pt x="195106" y="601109"/>
                  <a:pt x="187569" y="606970"/>
                  <a:pt x="180870" y="606970"/>
                </a:cubicBezTo>
                <a:cubicBezTo>
                  <a:pt x="174171" y="606970"/>
                  <a:pt x="167472" y="601109"/>
                  <a:pt x="160773" y="594410"/>
                </a:cubicBezTo>
                <a:cubicBezTo>
                  <a:pt x="154074" y="587711"/>
                  <a:pt x="147375" y="575151"/>
                  <a:pt x="140676" y="566777"/>
                </a:cubicBezTo>
                <a:cubicBezTo>
                  <a:pt x="133977" y="558403"/>
                  <a:pt x="130628" y="547099"/>
                  <a:pt x="120580" y="544168"/>
                </a:cubicBezTo>
                <a:cubicBezTo>
                  <a:pt x="110532" y="541237"/>
                  <a:pt x="90016" y="542912"/>
                  <a:pt x="80386" y="549192"/>
                </a:cubicBezTo>
                <a:cubicBezTo>
                  <a:pt x="70756" y="555472"/>
                  <a:pt x="63221" y="569708"/>
                  <a:pt x="62802" y="581850"/>
                </a:cubicBezTo>
                <a:cubicBezTo>
                  <a:pt x="62383" y="593992"/>
                  <a:pt x="70756" y="610320"/>
                  <a:pt x="77874" y="622043"/>
                </a:cubicBezTo>
                <a:cubicBezTo>
                  <a:pt x="84991" y="633766"/>
                  <a:pt x="100902" y="642558"/>
                  <a:pt x="105507" y="652188"/>
                </a:cubicBezTo>
                <a:cubicBezTo>
                  <a:pt x="110112" y="661818"/>
                  <a:pt x="112624" y="670191"/>
                  <a:pt x="105507" y="679821"/>
                </a:cubicBezTo>
                <a:cubicBezTo>
                  <a:pt x="98389" y="689451"/>
                  <a:pt x="79549" y="705361"/>
                  <a:pt x="62802" y="709966"/>
                </a:cubicBezTo>
                <a:cubicBezTo>
                  <a:pt x="46055" y="714571"/>
                  <a:pt x="15072" y="708291"/>
                  <a:pt x="5024" y="707454"/>
                </a:cubicBezTo>
                <a:cubicBezTo>
                  <a:pt x="-5024" y="706617"/>
                  <a:pt x="3349" y="705361"/>
                  <a:pt x="2512" y="704942"/>
                </a:cubicBezTo>
                <a:cubicBezTo>
                  <a:pt x="1675" y="704523"/>
                  <a:pt x="837" y="704732"/>
                  <a:pt x="0" y="704942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コネクタ 83"/>
          <p:cNvCxnSpPr>
            <a:stCxn id="42" idx="2"/>
            <a:endCxn id="118" idx="1"/>
          </p:cNvCxnSpPr>
          <p:nvPr/>
        </p:nvCxnSpPr>
        <p:spPr>
          <a:xfrm>
            <a:off x="7447281" y="5822679"/>
            <a:ext cx="203722" cy="203566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>
            <a:stCxn id="44" idx="0"/>
            <a:endCxn id="119" idx="4"/>
          </p:cNvCxnSpPr>
          <p:nvPr/>
        </p:nvCxnSpPr>
        <p:spPr>
          <a:xfrm flipV="1">
            <a:off x="7739558" y="6237834"/>
            <a:ext cx="7037" cy="186188"/>
          </a:xfrm>
          <a:prstGeom prst="line">
            <a:avLst/>
          </a:prstGeom>
          <a:ln w="12700">
            <a:solidFill>
              <a:srgbClr val="25C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29"/>
          <p:cNvSpPr txBox="1">
            <a:spLocks noChangeArrowheads="1"/>
          </p:cNvSpPr>
          <p:nvPr/>
        </p:nvSpPr>
        <p:spPr bwMode="auto">
          <a:xfrm>
            <a:off x="946529" y="389052"/>
            <a:ext cx="6344882" cy="705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1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1700"/>
              </a:lnSpc>
              <a:spcBef>
                <a:spcPts val="350"/>
              </a:spcBef>
              <a:spcAft>
                <a:spcPts val="350"/>
              </a:spcAft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大分市を流れる大きな河川“</a:t>
            </a:r>
            <a:r>
              <a:rPr lang="ja-JP" altLang="en-US" sz="1600" b="1" dirty="0">
                <a:solidFill>
                  <a:schemeClr val="accent4"/>
                </a:solidFill>
              </a:rPr>
              <a:t>大分川</a:t>
            </a:r>
            <a:r>
              <a:rPr lang="ja-JP" altLang="en-US" sz="1600" dirty="0"/>
              <a:t>”と“</a:t>
            </a:r>
            <a:r>
              <a:rPr lang="ja-JP" altLang="en-US" sz="1600" b="1" dirty="0">
                <a:solidFill>
                  <a:srgbClr val="00B0F0"/>
                </a:solidFill>
              </a:rPr>
              <a:t>大野川</a:t>
            </a:r>
            <a:r>
              <a:rPr lang="ja-JP" altLang="en-US" sz="1600" dirty="0"/>
              <a:t>”に注目して、</a:t>
            </a:r>
            <a:endParaRPr lang="en-US" altLang="ja-JP" sz="1600" dirty="0"/>
          </a:p>
          <a:p>
            <a:pPr>
              <a:lnSpc>
                <a:spcPts val="1700"/>
              </a:lnSpc>
              <a:spcBef>
                <a:spcPts val="350"/>
              </a:spcBef>
              <a:spcAft>
                <a:spcPts val="350"/>
              </a:spcAft>
              <a:buNone/>
            </a:pPr>
            <a:r>
              <a:rPr lang="ja-JP" altLang="en-US" sz="1600" dirty="0"/>
              <a:t>当時の水害写真を一つ一つ確認しよう！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1941943" y="361179"/>
            <a:ext cx="49423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おおいたし　　　　</a:t>
            </a:r>
            <a:r>
              <a:rPr kumimoji="1" lang="ja-JP" altLang="en-US" sz="800" dirty="0" err="1"/>
              <a:t>な</a:t>
            </a:r>
            <a:r>
              <a:rPr kumimoji="1" lang="ja-JP" altLang="en-US" sz="800" dirty="0"/>
              <a:t>が　　　　　 おお　　　　　　 か  せん 　おおいたがわ　　　　  　おお　の　がわ　　　　 ちゅうもく</a:t>
            </a: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1047783" y="687437"/>
            <a:ext cx="30299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とう　じ　　　　　すいがいしゃしん　　　　　　　　　　　　　　  かくにん</a:t>
            </a:r>
            <a:endParaRPr kumimoji="1" lang="ja-JP" altLang="en-US" sz="800" dirty="0"/>
          </a:p>
        </p:txBody>
      </p:sp>
      <p:grpSp>
        <p:nvGrpSpPr>
          <p:cNvPr id="87" name="グループ化 86"/>
          <p:cNvGrpSpPr/>
          <p:nvPr/>
        </p:nvGrpSpPr>
        <p:grpSpPr>
          <a:xfrm>
            <a:off x="2503478" y="5384679"/>
            <a:ext cx="631454" cy="432000"/>
            <a:chOff x="2680606" y="5372679"/>
            <a:chExt cx="631454" cy="432000"/>
          </a:xfrm>
        </p:grpSpPr>
        <p:pic>
          <p:nvPicPr>
            <p:cNvPr id="90" name="図 89"/>
            <p:cNvPicPr>
              <a:picLocks noChangeAspect="1"/>
            </p:cNvPicPr>
            <p:nvPr/>
          </p:nvPicPr>
          <p:blipFill rotWithShape="1">
            <a:blip r:embed="rId22"/>
            <a:srcRect l="7885"/>
            <a:stretch/>
          </p:blipFill>
          <p:spPr>
            <a:xfrm>
              <a:off x="2680606" y="5372679"/>
              <a:ext cx="631454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97" name="円/楕円 96"/>
            <p:cNvSpPr/>
            <p:nvPr/>
          </p:nvSpPr>
          <p:spPr>
            <a:xfrm>
              <a:off x="2687820" y="5404051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12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グループ化 97"/>
          <p:cNvGrpSpPr/>
          <p:nvPr/>
        </p:nvGrpSpPr>
        <p:grpSpPr>
          <a:xfrm>
            <a:off x="1831597" y="2899241"/>
            <a:ext cx="619913" cy="432000"/>
            <a:chOff x="1681857" y="2775460"/>
            <a:chExt cx="619913" cy="432000"/>
          </a:xfrm>
        </p:grpSpPr>
        <p:pic>
          <p:nvPicPr>
            <p:cNvPr id="99" name="図 98"/>
            <p:cNvPicPr>
              <a:picLocks noChangeAspect="1"/>
            </p:cNvPicPr>
            <p:nvPr/>
          </p:nvPicPr>
          <p:blipFill rotWithShape="1">
            <a:blip r:embed="rId23"/>
            <a:srcRect b="1309"/>
            <a:stretch/>
          </p:blipFill>
          <p:spPr>
            <a:xfrm>
              <a:off x="1681857" y="2775460"/>
              <a:ext cx="619913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02" name="円/楕円 101"/>
            <p:cNvSpPr/>
            <p:nvPr/>
          </p:nvSpPr>
          <p:spPr>
            <a:xfrm>
              <a:off x="1704951" y="2790261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11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グループ化 102"/>
          <p:cNvGrpSpPr/>
          <p:nvPr/>
        </p:nvGrpSpPr>
        <p:grpSpPr>
          <a:xfrm>
            <a:off x="3585105" y="1835036"/>
            <a:ext cx="622055" cy="432000"/>
            <a:chOff x="-1397427" y="5481635"/>
            <a:chExt cx="622055" cy="432000"/>
          </a:xfrm>
        </p:grpSpPr>
        <p:pic>
          <p:nvPicPr>
            <p:cNvPr id="104" name="図 10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-1397427" y="5481635"/>
              <a:ext cx="622055" cy="432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105" name="円/楕円 104"/>
            <p:cNvSpPr/>
            <p:nvPr/>
          </p:nvSpPr>
          <p:spPr>
            <a:xfrm>
              <a:off x="-1387379" y="5504315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10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1791432" y="1928856"/>
            <a:ext cx="643398" cy="432000"/>
            <a:chOff x="1599591" y="1821054"/>
            <a:chExt cx="643398" cy="432000"/>
          </a:xfrm>
        </p:grpSpPr>
        <p:pic>
          <p:nvPicPr>
            <p:cNvPr id="107" name="図 106"/>
            <p:cNvPicPr>
              <a:picLocks noChangeAspect="1"/>
            </p:cNvPicPr>
            <p:nvPr/>
          </p:nvPicPr>
          <p:blipFill rotWithShape="1">
            <a:blip r:embed="rId25"/>
            <a:srcRect l="2714" r="845"/>
            <a:stretch/>
          </p:blipFill>
          <p:spPr>
            <a:xfrm>
              <a:off x="1599591" y="1821054"/>
              <a:ext cx="643398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08" name="円/楕円 107"/>
            <p:cNvSpPr/>
            <p:nvPr/>
          </p:nvSpPr>
          <p:spPr>
            <a:xfrm>
              <a:off x="1599591" y="1830190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4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09" name="直線コネクタ 108"/>
          <p:cNvCxnSpPr>
            <a:stCxn id="110" idx="2"/>
          </p:cNvCxnSpPr>
          <p:nvPr/>
        </p:nvCxnSpPr>
        <p:spPr>
          <a:xfrm flipH="1">
            <a:off x="1176752" y="2649388"/>
            <a:ext cx="2006051" cy="25330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円/楕円 109"/>
          <p:cNvSpPr/>
          <p:nvPr/>
        </p:nvSpPr>
        <p:spPr>
          <a:xfrm>
            <a:off x="3182803" y="2613388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円/楕円 110"/>
          <p:cNvSpPr/>
          <p:nvPr/>
        </p:nvSpPr>
        <p:spPr>
          <a:xfrm>
            <a:off x="2865247" y="2249241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2" name="直線コネクタ 111"/>
          <p:cNvCxnSpPr>
            <a:stCxn id="111" idx="6"/>
            <a:endCxn id="107" idx="3"/>
          </p:cNvCxnSpPr>
          <p:nvPr/>
        </p:nvCxnSpPr>
        <p:spPr>
          <a:xfrm flipH="1" flipV="1">
            <a:off x="2434830" y="2144856"/>
            <a:ext cx="502417" cy="14038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円/楕円 112"/>
          <p:cNvSpPr/>
          <p:nvPr/>
        </p:nvSpPr>
        <p:spPr>
          <a:xfrm>
            <a:off x="2685369" y="3146027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6" name="直線コネクタ 115"/>
          <p:cNvCxnSpPr>
            <a:stCxn id="113" idx="2"/>
            <a:endCxn id="99" idx="3"/>
          </p:cNvCxnSpPr>
          <p:nvPr/>
        </p:nvCxnSpPr>
        <p:spPr>
          <a:xfrm flipH="1" flipV="1">
            <a:off x="2451510" y="3115241"/>
            <a:ext cx="233859" cy="6678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円/楕円 121"/>
          <p:cNvSpPr/>
          <p:nvPr/>
        </p:nvSpPr>
        <p:spPr>
          <a:xfrm>
            <a:off x="3289271" y="2483828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コネクタ 122"/>
          <p:cNvCxnSpPr>
            <a:endCxn id="122" idx="7"/>
          </p:cNvCxnSpPr>
          <p:nvPr/>
        </p:nvCxnSpPr>
        <p:spPr>
          <a:xfrm flipH="1">
            <a:off x="3350727" y="2114064"/>
            <a:ext cx="234378" cy="38030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円/楕円 123"/>
          <p:cNvSpPr>
            <a:spLocks noChangeAspect="1"/>
          </p:cNvSpPr>
          <p:nvPr/>
        </p:nvSpPr>
        <p:spPr>
          <a:xfrm>
            <a:off x="2624383" y="3550864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>
            <a:stCxn id="124" idx="4"/>
            <a:endCxn id="90" idx="0"/>
          </p:cNvCxnSpPr>
          <p:nvPr/>
        </p:nvCxnSpPr>
        <p:spPr>
          <a:xfrm>
            <a:off x="2660383" y="3622864"/>
            <a:ext cx="158822" cy="176181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グループ化 125"/>
          <p:cNvGrpSpPr/>
          <p:nvPr/>
        </p:nvGrpSpPr>
        <p:grpSpPr>
          <a:xfrm>
            <a:off x="383430" y="4128987"/>
            <a:ext cx="644640" cy="432000"/>
            <a:chOff x="44574" y="3897266"/>
            <a:chExt cx="644640" cy="432000"/>
          </a:xfrm>
        </p:grpSpPr>
        <p:pic>
          <p:nvPicPr>
            <p:cNvPr id="127" name="図 126"/>
            <p:cNvPicPr>
              <a:picLocks noChangeAspect="1"/>
            </p:cNvPicPr>
            <p:nvPr/>
          </p:nvPicPr>
          <p:blipFill rotWithShape="1">
            <a:blip r:embed="rId26"/>
            <a:srcRect r="1439"/>
            <a:stretch/>
          </p:blipFill>
          <p:spPr>
            <a:xfrm>
              <a:off x="44574" y="3897266"/>
              <a:ext cx="644640" cy="432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128" name="円/楕円 127"/>
            <p:cNvSpPr/>
            <p:nvPr/>
          </p:nvSpPr>
          <p:spPr>
            <a:xfrm>
              <a:off x="55704" y="3900186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3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9" name="円/楕円 128"/>
          <p:cNvSpPr/>
          <p:nvPr/>
        </p:nvSpPr>
        <p:spPr>
          <a:xfrm>
            <a:off x="1453094" y="3374742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2" name="直線コネクタ 131"/>
          <p:cNvCxnSpPr>
            <a:stCxn id="129" idx="3"/>
            <a:endCxn id="127" idx="0"/>
          </p:cNvCxnSpPr>
          <p:nvPr/>
        </p:nvCxnSpPr>
        <p:spPr>
          <a:xfrm flipH="1">
            <a:off x="705750" y="3436198"/>
            <a:ext cx="757888" cy="69278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グループ化 133"/>
          <p:cNvGrpSpPr/>
          <p:nvPr/>
        </p:nvGrpSpPr>
        <p:grpSpPr>
          <a:xfrm>
            <a:off x="1651340" y="4906085"/>
            <a:ext cx="641527" cy="432000"/>
            <a:chOff x="1432057" y="4713506"/>
            <a:chExt cx="641527" cy="432000"/>
          </a:xfrm>
        </p:grpSpPr>
        <p:pic>
          <p:nvPicPr>
            <p:cNvPr id="135" name="図 134"/>
            <p:cNvPicPr>
              <a:picLocks noChangeAspect="1"/>
            </p:cNvPicPr>
            <p:nvPr/>
          </p:nvPicPr>
          <p:blipFill rotWithShape="1">
            <a:blip r:embed="rId27"/>
            <a:srcRect l="1024"/>
            <a:stretch/>
          </p:blipFill>
          <p:spPr>
            <a:xfrm>
              <a:off x="1432057" y="4713506"/>
              <a:ext cx="641527" cy="432000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136" name="円/楕円 135"/>
            <p:cNvSpPr/>
            <p:nvPr/>
          </p:nvSpPr>
          <p:spPr>
            <a:xfrm>
              <a:off x="1433408" y="4713506"/>
              <a:ext cx="136800" cy="136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6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7" name="円/楕円 136"/>
          <p:cNvSpPr/>
          <p:nvPr/>
        </p:nvSpPr>
        <p:spPr>
          <a:xfrm>
            <a:off x="1863458" y="3835479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0" name="直線コネクタ 139"/>
          <p:cNvCxnSpPr>
            <a:stCxn id="137" idx="4"/>
            <a:endCxn id="135" idx="0"/>
          </p:cNvCxnSpPr>
          <p:nvPr/>
        </p:nvCxnSpPr>
        <p:spPr>
          <a:xfrm>
            <a:off x="1899458" y="3907479"/>
            <a:ext cx="72646" cy="99860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5" idx="2"/>
          </p:cNvCxnSpPr>
          <p:nvPr/>
        </p:nvCxnSpPr>
        <p:spPr>
          <a:xfrm flipH="1" flipV="1">
            <a:off x="1719347" y="1501096"/>
            <a:ext cx="1020022" cy="57953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円/楕円 144"/>
          <p:cNvSpPr/>
          <p:nvPr/>
        </p:nvSpPr>
        <p:spPr>
          <a:xfrm>
            <a:off x="2739369" y="2044635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6" name="グループ化 145"/>
          <p:cNvGrpSpPr/>
          <p:nvPr/>
        </p:nvGrpSpPr>
        <p:grpSpPr>
          <a:xfrm>
            <a:off x="96532" y="2543342"/>
            <a:ext cx="1074567" cy="732392"/>
            <a:chOff x="-1978553" y="2223288"/>
            <a:chExt cx="1074567" cy="732392"/>
          </a:xfrm>
        </p:grpSpPr>
        <p:pic>
          <p:nvPicPr>
            <p:cNvPr id="147" name="図 146"/>
            <p:cNvPicPr>
              <a:picLocks noChangeAspect="1"/>
            </p:cNvPicPr>
            <p:nvPr/>
          </p:nvPicPr>
          <p:blipFill rotWithShape="1">
            <a:blip r:embed="rId28"/>
            <a:srcRect r="6427"/>
            <a:stretch/>
          </p:blipFill>
          <p:spPr>
            <a:xfrm>
              <a:off x="-1433341" y="2595680"/>
              <a:ext cx="529355" cy="360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48" name="円/楕円 147"/>
            <p:cNvSpPr/>
            <p:nvPr/>
          </p:nvSpPr>
          <p:spPr>
            <a:xfrm>
              <a:off x="-1430240" y="2599084"/>
              <a:ext cx="133200" cy="133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1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  <p:pic>
          <p:nvPicPr>
            <p:cNvPr id="149" name="図 14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-1441648" y="2223288"/>
              <a:ext cx="535610" cy="360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50" name="円/楕円 149"/>
            <p:cNvSpPr>
              <a:spLocks noChangeAspect="1"/>
            </p:cNvSpPr>
            <p:nvPr/>
          </p:nvSpPr>
          <p:spPr>
            <a:xfrm>
              <a:off x="-1439327" y="2228251"/>
              <a:ext cx="136800" cy="136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2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  <p:pic>
          <p:nvPicPr>
            <p:cNvPr id="151" name="図 15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-1978553" y="2223674"/>
              <a:ext cx="529200" cy="359415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52" name="円/楕円 151"/>
            <p:cNvSpPr/>
            <p:nvPr/>
          </p:nvSpPr>
          <p:spPr>
            <a:xfrm>
              <a:off x="-1962147" y="2231851"/>
              <a:ext cx="133200" cy="133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5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3" name="グループ化 152"/>
          <p:cNvGrpSpPr/>
          <p:nvPr/>
        </p:nvGrpSpPr>
        <p:grpSpPr>
          <a:xfrm>
            <a:off x="1231827" y="2028973"/>
            <a:ext cx="484573" cy="720000"/>
            <a:chOff x="241193" y="1278069"/>
            <a:chExt cx="484573" cy="720000"/>
          </a:xfrm>
        </p:grpSpPr>
        <p:pic>
          <p:nvPicPr>
            <p:cNvPr id="154" name="図 15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41193" y="1278069"/>
              <a:ext cx="484573" cy="720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55" name="円/楕円 154"/>
            <p:cNvSpPr/>
            <p:nvPr/>
          </p:nvSpPr>
          <p:spPr>
            <a:xfrm>
              <a:off x="243805" y="1284286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7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6" name="円/楕円 155"/>
          <p:cNvSpPr/>
          <p:nvPr/>
        </p:nvSpPr>
        <p:spPr>
          <a:xfrm>
            <a:off x="2486531" y="2530819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7" name="直線コネクタ 156"/>
          <p:cNvCxnSpPr>
            <a:stCxn id="156" idx="2"/>
            <a:endCxn id="154" idx="3"/>
          </p:cNvCxnSpPr>
          <p:nvPr/>
        </p:nvCxnSpPr>
        <p:spPr>
          <a:xfrm flipH="1" flipV="1">
            <a:off x="1716400" y="2388973"/>
            <a:ext cx="770131" cy="177846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グループ化 159"/>
          <p:cNvGrpSpPr/>
          <p:nvPr/>
        </p:nvGrpSpPr>
        <p:grpSpPr>
          <a:xfrm>
            <a:off x="705058" y="5245076"/>
            <a:ext cx="643328" cy="432000"/>
            <a:chOff x="228582" y="4972133"/>
            <a:chExt cx="643328" cy="432000"/>
          </a:xfrm>
        </p:grpSpPr>
        <p:pic>
          <p:nvPicPr>
            <p:cNvPr id="161" name="図 16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31279" y="4972133"/>
              <a:ext cx="640631" cy="432000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</p:pic>
        <p:sp>
          <p:nvSpPr>
            <p:cNvPr id="162" name="円/楕円 161"/>
            <p:cNvSpPr/>
            <p:nvPr/>
          </p:nvSpPr>
          <p:spPr>
            <a:xfrm>
              <a:off x="228582" y="4976736"/>
              <a:ext cx="135000" cy="135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8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3" name="円/楕円 162"/>
          <p:cNvSpPr/>
          <p:nvPr/>
        </p:nvSpPr>
        <p:spPr>
          <a:xfrm>
            <a:off x="1503421" y="4092987"/>
            <a:ext cx="72000" cy="7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4" name="直線コネクタ 163"/>
          <p:cNvCxnSpPr>
            <a:stCxn id="163" idx="3"/>
            <a:endCxn id="161" idx="0"/>
          </p:cNvCxnSpPr>
          <p:nvPr/>
        </p:nvCxnSpPr>
        <p:spPr>
          <a:xfrm flipH="1">
            <a:off x="1028071" y="4154443"/>
            <a:ext cx="485894" cy="109063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グループ化 15"/>
          <p:cNvGrpSpPr/>
          <p:nvPr/>
        </p:nvGrpSpPr>
        <p:grpSpPr>
          <a:xfrm>
            <a:off x="1072749" y="1274426"/>
            <a:ext cx="638911" cy="433942"/>
            <a:chOff x="1072749" y="1274426"/>
            <a:chExt cx="638911" cy="433942"/>
          </a:xfrm>
        </p:grpSpPr>
        <p:pic>
          <p:nvPicPr>
            <p:cNvPr id="165" name="図 164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72749" y="1276368"/>
              <a:ext cx="638911" cy="4320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143" name="円/楕円 142"/>
            <p:cNvSpPr>
              <a:spLocks noChangeAspect="1"/>
            </p:cNvSpPr>
            <p:nvPr/>
          </p:nvSpPr>
          <p:spPr>
            <a:xfrm>
              <a:off x="1073110" y="1274426"/>
              <a:ext cx="133200" cy="133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1000" b="1" dirty="0">
                  <a:solidFill>
                    <a:schemeClr val="tx1"/>
                  </a:solidFill>
                </a:rPr>
                <a:t>9</a:t>
              </a:r>
              <a:endParaRPr kumimoji="1" lang="ja-JP" altLang="en-US" sz="1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417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28979" y="4446404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くま　もと　けん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0267" y="6338152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みや　さき</a:t>
            </a:r>
            <a:r>
              <a:rPr kumimoji="1" lang="ja-JP" altLang="en-US" sz="800" dirty="0">
                <a:solidFill>
                  <a:schemeClr val="bg1"/>
                </a:solidFill>
              </a:rPr>
              <a:t>　けん</a:t>
            </a:r>
          </a:p>
        </p:txBody>
      </p:sp>
      <p:sp>
        <p:nvSpPr>
          <p:cNvPr id="79" name="Text Box 29">
            <a:extLst>
              <a:ext uri="{FF2B5EF4-FFF2-40B4-BE49-F238E27FC236}">
                <a16:creationId xmlns:a16="http://schemas.microsoft.com/office/drawing/2014/main" id="{F9402231-1CD8-4C23-9D46-8E50F478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降った雨はどこに集まるかな？　流域を知ろう！　</a:t>
            </a: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0305AC68-5403-4ACC-85D2-536DE395C4EB}"/>
              </a:ext>
            </a:extLst>
          </p:cNvPr>
          <p:cNvSpPr>
            <a:spLocks noChangeAspect="1"/>
          </p:cNvSpPr>
          <p:nvPr/>
        </p:nvSpPr>
        <p:spPr>
          <a:xfrm>
            <a:off x="0" y="2293956"/>
            <a:ext cx="9144000" cy="2251158"/>
          </a:xfrm>
          <a:prstGeom prst="rect">
            <a:avLst/>
          </a:prstGeom>
          <a:blipFill>
            <a:blip r:embed="rId3" cstate="print"/>
            <a:stretch>
              <a:fillRect b="-56756"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52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932FA46-1743-466A-858A-86A7657D561B}"/>
              </a:ext>
            </a:extLst>
          </p:cNvPr>
          <p:cNvSpPr/>
          <p:nvPr/>
        </p:nvSpPr>
        <p:spPr>
          <a:xfrm>
            <a:off x="601769" y="4349926"/>
            <a:ext cx="7440544" cy="183600"/>
          </a:xfrm>
          <a:prstGeom prst="rect">
            <a:avLst/>
          </a:prstGeom>
          <a:solidFill>
            <a:srgbClr val="9F7132"/>
          </a:solidFill>
          <a:ln>
            <a:solidFill>
              <a:srgbClr val="9F7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1E15D892-C78D-450E-90A4-818381C1890B}"/>
              </a:ext>
            </a:extLst>
          </p:cNvPr>
          <p:cNvSpPr/>
          <p:nvPr/>
        </p:nvSpPr>
        <p:spPr>
          <a:xfrm>
            <a:off x="107067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0" name="テキスト ボックス 13">
            <a:extLst>
              <a:ext uri="{FF2B5EF4-FFF2-40B4-BE49-F238E27FC236}">
                <a16:creationId xmlns:a16="http://schemas.microsoft.com/office/drawing/2014/main" id="{1A1F291C-359B-41F4-BFF4-943D29EA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896" y="4703030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由布市など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5E811635-0ADC-4340-8DC4-00A57B507CA2}"/>
              </a:ext>
            </a:extLst>
          </p:cNvPr>
          <p:cNvSpPr/>
          <p:nvPr/>
        </p:nvSpPr>
        <p:spPr>
          <a:xfrm>
            <a:off x="4474280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3" name="テキスト ボックス 11">
            <a:extLst>
              <a:ext uri="{FF2B5EF4-FFF2-40B4-BE49-F238E27FC236}">
                <a16:creationId xmlns:a16="http://schemas.microsoft.com/office/drawing/2014/main" id="{13390466-83DB-4A69-86B8-DE6E7A83B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408" y="4713201"/>
            <a:ext cx="11080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大分市</a:t>
            </a:r>
          </a:p>
        </p:txBody>
      </p:sp>
      <p:cxnSp>
        <p:nvCxnSpPr>
          <p:cNvPr id="94" name="直線矢印コネクタ 9">
            <a:extLst>
              <a:ext uri="{FF2B5EF4-FFF2-40B4-BE49-F238E27FC236}">
                <a16:creationId xmlns:a16="http://schemas.microsoft.com/office/drawing/2014/main" id="{E8AD7747-4018-449A-AB3D-88CE4E7A31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112" y="2076461"/>
            <a:ext cx="8702472" cy="190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テキスト ボックス 15">
            <a:extLst>
              <a:ext uri="{FF2B5EF4-FFF2-40B4-BE49-F238E27FC236}">
                <a16:creationId xmlns:a16="http://schemas.microsoft.com/office/drawing/2014/main" id="{494FF9FA-9BF6-4535-8E53-92CB0F5AD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997" y="1349707"/>
            <a:ext cx="1550424" cy="63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由布岳の高さ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1,584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テキスト ボックス 11">
            <a:extLst>
              <a:ext uri="{FF2B5EF4-FFF2-40B4-BE49-F238E27FC236}">
                <a16:creationId xmlns:a16="http://schemas.microsoft.com/office/drawing/2014/main" id="{4F2FE407-5204-42AA-91CF-072EB41F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921" y="1556082"/>
            <a:ext cx="39036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大分川の長さは</a:t>
            </a:r>
            <a:r>
              <a:rPr lang="en-US" altLang="ja-JP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55</a:t>
            </a: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ｋｍ</a:t>
            </a:r>
          </a:p>
        </p:txBody>
      </p:sp>
      <p:sp>
        <p:nvSpPr>
          <p:cNvPr id="97" name="テキスト ボックス 15">
            <a:extLst>
              <a:ext uri="{FF2B5EF4-FFF2-40B4-BE49-F238E27FC236}">
                <a16:creationId xmlns:a16="http://schemas.microsoft.com/office/drawing/2014/main" id="{68B7D819-A4D9-4159-93FD-EEA91D332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59" y="1325894"/>
            <a:ext cx="13223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河口の高さ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2~3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65F20AD-D392-4680-B33E-62778B3F8767}"/>
              </a:ext>
            </a:extLst>
          </p:cNvPr>
          <p:cNvSpPr txBox="1"/>
          <p:nvPr/>
        </p:nvSpPr>
        <p:spPr>
          <a:xfrm>
            <a:off x="-130540" y="2356872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上流</a:t>
            </a:r>
            <a:endParaRPr kumimoji="1" lang="en-US" altLang="ja-JP" sz="2000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126500" y="2303477"/>
            <a:ext cx="6351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じょう　　りゅう</a:t>
            </a:r>
          </a:p>
        </p:txBody>
      </p: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42DB0869-75CB-4152-A5D2-1E66A8F39098}"/>
              </a:ext>
            </a:extLst>
          </p:cNvPr>
          <p:cNvCxnSpPr>
            <a:cxnSpLocks/>
          </p:cNvCxnSpPr>
          <p:nvPr/>
        </p:nvCxnSpPr>
        <p:spPr>
          <a:xfrm>
            <a:off x="182257" y="2919554"/>
            <a:ext cx="1415143" cy="9482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4AD97890-FCE0-408C-A51B-FCEB440B26BD}"/>
              </a:ext>
            </a:extLst>
          </p:cNvPr>
          <p:cNvCxnSpPr>
            <a:cxnSpLocks/>
          </p:cNvCxnSpPr>
          <p:nvPr/>
        </p:nvCxnSpPr>
        <p:spPr>
          <a:xfrm>
            <a:off x="1639023" y="3867838"/>
            <a:ext cx="2708126" cy="372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B6AE914-B059-481E-97E0-F4326EA47914}"/>
              </a:ext>
            </a:extLst>
          </p:cNvPr>
          <p:cNvSpPr txBox="1"/>
          <p:nvPr/>
        </p:nvSpPr>
        <p:spPr>
          <a:xfrm>
            <a:off x="8293540" y="3867838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下</a:t>
            </a:r>
            <a:r>
              <a:rPr kumimoji="1" lang="ja-JP" altLang="en-US" sz="2000" dirty="0"/>
              <a:t>流</a:t>
            </a:r>
            <a:endParaRPr kumimoji="1" lang="en-US" altLang="ja-JP" sz="2000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F9E559F-16BF-45CA-B702-CAF942F92F3D}"/>
              </a:ext>
            </a:extLst>
          </p:cNvPr>
          <p:cNvSpPr txBox="1"/>
          <p:nvPr/>
        </p:nvSpPr>
        <p:spPr>
          <a:xfrm>
            <a:off x="8570851" y="3798253"/>
            <a:ext cx="5934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か　　　りゅう</a:t>
            </a:r>
          </a:p>
        </p:txBody>
      </p: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386E2B20-C55A-450E-95B7-B1CC0D9B34B1}"/>
              </a:ext>
            </a:extLst>
          </p:cNvPr>
          <p:cNvCxnSpPr>
            <a:cxnSpLocks/>
          </p:cNvCxnSpPr>
          <p:nvPr/>
        </p:nvCxnSpPr>
        <p:spPr>
          <a:xfrm>
            <a:off x="4402371" y="4247109"/>
            <a:ext cx="4255068" cy="8407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9">
            <a:extLst>
              <a:ext uri="{FF2B5EF4-FFF2-40B4-BE49-F238E27FC236}">
                <a16:creationId xmlns:a16="http://schemas.microsoft.com/office/drawing/2014/main" id="{4AFFB00C-53BD-4C49-9E61-D1E779D28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5067300"/>
            <a:ext cx="8296275" cy="17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3600"/>
              </a:lnSpc>
              <a:spcBef>
                <a:spcPts val="0"/>
              </a:spcBef>
              <a:buFontTx/>
              <a:buNone/>
            </a:pPr>
            <a:r>
              <a:rPr lang="ja-JP" altLang="en-US" sz="27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上流の由布市</a:t>
            </a:r>
            <a:r>
              <a:rPr lang="ja-JP" altLang="en-US" sz="27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などの山に降った、たくさんの雨は大分川に集まり、</a:t>
            </a:r>
            <a:r>
              <a:rPr lang="ja-JP" altLang="en-US" sz="27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時間をかけて</a:t>
            </a:r>
            <a:r>
              <a:rPr lang="ja-JP" altLang="en-US" sz="27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下流の大分市内に流れてきます。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97248" y="441021"/>
            <a:ext cx="32976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/>
              <a:t> </a:t>
            </a:r>
            <a:r>
              <a:rPr lang="ja-JP" altLang="en-US" sz="600" dirty="0"/>
              <a:t>ふ　　　　　　　　　あめ　　　　　　　　　　　　　　　 あつ　　　　　　　　　　　　　　　　　　　　　　　りゅういき</a:t>
            </a:r>
            <a:endParaRPr kumimoji="1" lang="ja-JP" altLang="en-US" sz="6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5445" y="4345010"/>
            <a:ext cx="762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/>
              <a:t> </a:t>
            </a:r>
            <a:r>
              <a:rPr lang="ja-JP" altLang="en-US" sz="1000" b="1" dirty="0"/>
              <a:t>山間部　　　　　　　　　　　高原・台地　　　　　　　　　　　　 竹田市　　　　　　　　　　　　　　　　　　　大分市　　　　　　　　　　　　　　　　　　　河口部</a:t>
            </a:r>
            <a:endParaRPr kumimoji="1" lang="ja-JP" altLang="en-US" sz="10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68724" y="4271889"/>
            <a:ext cx="340349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さんかん</a:t>
            </a:r>
            <a:r>
              <a:rPr kumimoji="1" lang="ja-JP" altLang="en-US" sz="500" dirty="0" err="1"/>
              <a:t>ぶ</a:t>
            </a:r>
            <a:r>
              <a:rPr kumimoji="1" lang="ja-JP" altLang="en-US" sz="500" dirty="0"/>
              <a:t>　　　　　　　　　　　　　　　　　 　               こうげん　   だ いち　　　　　　　　　　　　　　　　　　　　　              たけ だ   　し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5539526" y="4274393"/>
            <a:ext cx="250421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おおいた　し　　　　　　　　　　　　　　　　　　　　　　　　　　　　　　　　　　　　　　　か  こう　ぶ</a:t>
            </a:r>
            <a:endParaRPr kumimoji="1" lang="ja-JP" altLang="en-US" sz="5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48055" y="1235987"/>
            <a:ext cx="11913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ゆ　　　ふ　　だけ　　　　　　たか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7847676" y="1198238"/>
            <a:ext cx="9861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か</a:t>
            </a:r>
            <a:r>
              <a:rPr kumimoji="1" lang="ja-JP" altLang="en-US" sz="600" dirty="0"/>
              <a:t>　　　こう　　　　　　たか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04557" y="1439105"/>
            <a:ext cx="18229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　　いた　　が</a:t>
            </a:r>
            <a:r>
              <a:rPr kumimoji="1" lang="ja-JP" altLang="en-US" sz="800" dirty="0" err="1"/>
              <a:t>わ</a:t>
            </a:r>
            <a:r>
              <a:rPr kumimoji="1" lang="ja-JP" altLang="en-US" sz="800" dirty="0"/>
              <a:t>　　　　　　 　なが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51145" y="5134881"/>
            <a:ext cx="80041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じょう　  りゅう　　　　　　　　ゆ　　　</a:t>
            </a:r>
            <a:r>
              <a:rPr lang="ja-JP" altLang="en-US" sz="800" dirty="0" err="1"/>
              <a:t>ふ　　　</a:t>
            </a:r>
            <a:r>
              <a:rPr lang="ja-JP" altLang="en-US" sz="800" dirty="0"/>
              <a:t>　し　　　　　　　　　　　　　　　　　　や</a:t>
            </a:r>
            <a:r>
              <a:rPr lang="ja-JP" altLang="en-US" sz="800" dirty="0" err="1"/>
              <a:t>ま</a:t>
            </a:r>
            <a:r>
              <a:rPr lang="ja-JP" altLang="en-US" sz="800" dirty="0"/>
              <a:t>　　　　　　　　ふ　　　　　　　　　　　　　　　　　　　　　　　　　　　　　　　　　　　　　　　　　　　あめ　　　　　　　おお</a:t>
            </a:r>
            <a:endParaRPr kumimoji="1" lang="ja-JP" altLang="en-US" sz="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69943" y="5573275"/>
            <a:ext cx="69445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いた　　が</a:t>
            </a:r>
            <a:r>
              <a:rPr lang="ja-JP" altLang="en-US" sz="800" dirty="0" err="1"/>
              <a:t>わ</a:t>
            </a:r>
            <a:r>
              <a:rPr lang="ja-JP" altLang="en-US" sz="800" dirty="0"/>
              <a:t>　　　　　　　　あつ　　　　　　　　　　　　　　　　　 じ　　　かん　　　　　　　　　　　　　　　　　　　　　　　か　　　りゅう　　　　　　　おお　  いた　　　し　　　ない</a:t>
            </a:r>
            <a:endParaRPr kumimoji="1" lang="ja-JP" altLang="en-US" sz="8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1659043" y="4570314"/>
            <a:ext cx="8579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ゆ　　　　</a:t>
            </a:r>
            <a:r>
              <a:rPr kumimoji="1" lang="ja-JP" altLang="en-US" sz="600" dirty="0" err="1"/>
              <a:t>ふ　　　　</a:t>
            </a:r>
            <a:r>
              <a:rPr kumimoji="1" lang="ja-JP" altLang="en-US" sz="600" dirty="0"/>
              <a:t>　し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161184" y="4568577"/>
            <a:ext cx="90762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おお　　　 いた　　　　し</a:t>
            </a:r>
          </a:p>
        </p:txBody>
      </p:sp>
    </p:spTree>
    <p:extLst>
      <p:ext uri="{BB962C8B-B14F-4D97-AF65-F5344CB8AC3E}">
        <p14:creationId xmlns:p14="http://schemas.microsoft.com/office/powerpoint/2010/main" val="2116929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28979" y="4446404"/>
            <a:ext cx="833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くま　もと　けん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950267" y="6338152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みや　さき</a:t>
            </a:r>
            <a:r>
              <a:rPr kumimoji="1" lang="ja-JP" altLang="en-US" sz="800" dirty="0">
                <a:solidFill>
                  <a:schemeClr val="bg1"/>
                </a:solidFill>
              </a:rPr>
              <a:t>　けん</a:t>
            </a:r>
          </a:p>
        </p:txBody>
      </p:sp>
      <p:sp>
        <p:nvSpPr>
          <p:cNvPr id="79" name="Text Box 29">
            <a:extLst>
              <a:ext uri="{FF2B5EF4-FFF2-40B4-BE49-F238E27FC236}">
                <a16:creationId xmlns:a16="http://schemas.microsoft.com/office/drawing/2014/main" id="{F9402231-1CD8-4C23-9D46-8E50F478C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降った雨はどこに集まるかな？　流域を知ろう！　</a:t>
            </a:r>
          </a:p>
        </p:txBody>
      </p:sp>
      <p:sp>
        <p:nvSpPr>
          <p:cNvPr id="80" name="object 17">
            <a:extLst>
              <a:ext uri="{FF2B5EF4-FFF2-40B4-BE49-F238E27FC236}">
                <a16:creationId xmlns:a16="http://schemas.microsoft.com/office/drawing/2014/main" id="{0305AC68-5403-4ACC-85D2-536DE395C4EB}"/>
              </a:ext>
            </a:extLst>
          </p:cNvPr>
          <p:cNvSpPr>
            <a:spLocks noChangeAspect="1"/>
          </p:cNvSpPr>
          <p:nvPr/>
        </p:nvSpPr>
        <p:spPr>
          <a:xfrm>
            <a:off x="0" y="2293956"/>
            <a:ext cx="9144000" cy="2251158"/>
          </a:xfrm>
          <a:prstGeom prst="rect">
            <a:avLst/>
          </a:prstGeom>
          <a:blipFill>
            <a:blip r:embed="rId3" cstate="print"/>
            <a:stretch>
              <a:fillRect b="-56756"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1520"/>
          </a:p>
        </p:txBody>
      </p:sp>
      <p:cxnSp>
        <p:nvCxnSpPr>
          <p:cNvPr id="81" name="直線矢印コネクタ 6">
            <a:extLst>
              <a:ext uri="{FF2B5EF4-FFF2-40B4-BE49-F238E27FC236}">
                <a16:creationId xmlns:a16="http://schemas.microsoft.com/office/drawing/2014/main" id="{2E0B5929-AE41-4A1E-B1DB-0E520A364C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54277" y="4841070"/>
            <a:ext cx="2130098" cy="21956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直線矢印コネクタ 9">
            <a:extLst>
              <a:ext uri="{FF2B5EF4-FFF2-40B4-BE49-F238E27FC236}">
                <a16:creationId xmlns:a16="http://schemas.microsoft.com/office/drawing/2014/main" id="{E8AD7747-4018-449A-AB3D-88CE4E7A31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112" y="2076461"/>
            <a:ext cx="8702472" cy="190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テキスト ボックス 15">
            <a:extLst>
              <a:ext uri="{FF2B5EF4-FFF2-40B4-BE49-F238E27FC236}">
                <a16:creationId xmlns:a16="http://schemas.microsoft.com/office/drawing/2014/main" id="{494FF9FA-9BF6-4535-8E53-92CB0F5AD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279" y="1349707"/>
            <a:ext cx="15509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祖母山の高さ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1,756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6" name="テキスト ボックス 11">
            <a:extLst>
              <a:ext uri="{FF2B5EF4-FFF2-40B4-BE49-F238E27FC236}">
                <a16:creationId xmlns:a16="http://schemas.microsoft.com/office/drawing/2014/main" id="{4F2FE407-5204-42AA-91CF-072EB41F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921" y="1556082"/>
            <a:ext cx="4146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大野川の長さは</a:t>
            </a:r>
            <a:r>
              <a:rPr lang="en-US" altLang="ja-JP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107</a:t>
            </a:r>
            <a:r>
              <a:rPr lang="ja-JP" altLang="en-US" sz="2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ｋｍ</a:t>
            </a:r>
          </a:p>
        </p:txBody>
      </p:sp>
      <p:sp>
        <p:nvSpPr>
          <p:cNvPr id="97" name="テキスト ボックス 15">
            <a:extLst>
              <a:ext uri="{FF2B5EF4-FFF2-40B4-BE49-F238E27FC236}">
                <a16:creationId xmlns:a16="http://schemas.microsoft.com/office/drawing/2014/main" id="{68B7D819-A4D9-4159-93FD-EEA91D332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59" y="1325894"/>
            <a:ext cx="13223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ja-JP" altLang="en-US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河口の高さ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en-US" altLang="ja-JP" sz="1774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2~3</a:t>
            </a:r>
            <a:r>
              <a:rPr lang="ja-JP" altLang="en-US" sz="1774" b="1" dirty="0" err="1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ｍ</a:t>
            </a:r>
            <a:endParaRPr lang="en-US" altLang="ja-JP" sz="1774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65F20AD-D392-4680-B33E-62778B3F8767}"/>
              </a:ext>
            </a:extLst>
          </p:cNvPr>
          <p:cNvSpPr txBox="1"/>
          <p:nvPr/>
        </p:nvSpPr>
        <p:spPr>
          <a:xfrm>
            <a:off x="-130540" y="2356872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/>
              <a:t>上流</a:t>
            </a:r>
            <a:endParaRPr kumimoji="1" lang="en-US" altLang="ja-JP" sz="2000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126500" y="2303477"/>
            <a:ext cx="6351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じょう　　りゅう</a:t>
            </a:r>
          </a:p>
        </p:txBody>
      </p: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42DB0869-75CB-4152-A5D2-1E66A8F39098}"/>
              </a:ext>
            </a:extLst>
          </p:cNvPr>
          <p:cNvCxnSpPr>
            <a:cxnSpLocks/>
          </p:cNvCxnSpPr>
          <p:nvPr/>
        </p:nvCxnSpPr>
        <p:spPr>
          <a:xfrm>
            <a:off x="182257" y="2919554"/>
            <a:ext cx="1415143" cy="9482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4AD97890-FCE0-408C-A51B-FCEB440B26BD}"/>
              </a:ext>
            </a:extLst>
          </p:cNvPr>
          <p:cNvCxnSpPr>
            <a:cxnSpLocks/>
          </p:cNvCxnSpPr>
          <p:nvPr/>
        </p:nvCxnSpPr>
        <p:spPr>
          <a:xfrm>
            <a:off x="1639023" y="3867838"/>
            <a:ext cx="2708126" cy="37233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B6AE914-B059-481E-97E0-F4326EA47914}"/>
              </a:ext>
            </a:extLst>
          </p:cNvPr>
          <p:cNvSpPr txBox="1"/>
          <p:nvPr/>
        </p:nvSpPr>
        <p:spPr>
          <a:xfrm>
            <a:off x="8293540" y="3867838"/>
            <a:ext cx="1095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下</a:t>
            </a:r>
            <a:r>
              <a:rPr kumimoji="1" lang="ja-JP" altLang="en-US" sz="2000" dirty="0"/>
              <a:t>流</a:t>
            </a:r>
            <a:endParaRPr kumimoji="1" lang="en-US" altLang="ja-JP" sz="2000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F9E559F-16BF-45CA-B702-CAF942F92F3D}"/>
              </a:ext>
            </a:extLst>
          </p:cNvPr>
          <p:cNvSpPr txBox="1"/>
          <p:nvPr/>
        </p:nvSpPr>
        <p:spPr>
          <a:xfrm>
            <a:off x="8570851" y="3798253"/>
            <a:ext cx="5934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か　　　りゅう</a:t>
            </a:r>
          </a:p>
        </p:txBody>
      </p:sp>
      <p:sp>
        <p:nvSpPr>
          <p:cNvPr id="106" name="テキスト ボックス 19">
            <a:extLst>
              <a:ext uri="{FF2B5EF4-FFF2-40B4-BE49-F238E27FC236}">
                <a16:creationId xmlns:a16="http://schemas.microsoft.com/office/drawing/2014/main" id="{4AFFB00C-53BD-4C49-9E61-D1E779D28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5061527"/>
            <a:ext cx="8296275" cy="174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上流の竹田市や豊後大野市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などの山に降った、たくさんの雨は大野川に集まり、</a:t>
            </a:r>
            <a:r>
              <a:rPr lang="ja-JP" altLang="en-US" sz="2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時間をかけて</a:t>
            </a:r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下流の大分市内に流れてきます。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097248" y="441021"/>
            <a:ext cx="32976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" dirty="0"/>
              <a:t> </a:t>
            </a:r>
            <a:r>
              <a:rPr lang="ja-JP" altLang="en-US" sz="600" dirty="0"/>
              <a:t>ふ　　　　　　　　　あめ　　　　　　　　　　　　　　　 あつ　　　　　　　　　　　　　　　　　　　　　　　りゅういき</a:t>
            </a:r>
            <a:endParaRPr kumimoji="1" lang="ja-JP" altLang="en-US" sz="600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932FA46-1743-466A-858A-86A7657D561B}"/>
              </a:ext>
            </a:extLst>
          </p:cNvPr>
          <p:cNvSpPr/>
          <p:nvPr/>
        </p:nvSpPr>
        <p:spPr>
          <a:xfrm>
            <a:off x="601769" y="4349926"/>
            <a:ext cx="7440544" cy="183600"/>
          </a:xfrm>
          <a:prstGeom prst="rect">
            <a:avLst/>
          </a:prstGeom>
          <a:solidFill>
            <a:srgbClr val="9F7132"/>
          </a:solidFill>
          <a:ln>
            <a:solidFill>
              <a:srgbClr val="9F7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05445" y="4345010"/>
            <a:ext cx="762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/>
              <a:t> </a:t>
            </a:r>
            <a:r>
              <a:rPr lang="ja-JP" altLang="en-US" sz="1000" b="1" dirty="0"/>
              <a:t>山間部　　　　　　　　　　　高原・台地　　　　　　　　　　　　 竹田市　　　　　　　　　　　　　　　　　　　大分市　　　　　　　　　　　　　　　　　　　河口部</a:t>
            </a:r>
            <a:endParaRPr kumimoji="1" lang="ja-JP" altLang="en-US" sz="10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68724" y="4271889"/>
            <a:ext cx="340349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00" dirty="0"/>
              <a:t>さんかん</a:t>
            </a:r>
            <a:r>
              <a:rPr kumimoji="1" lang="ja-JP" altLang="en-US" sz="500" dirty="0" err="1"/>
              <a:t>ぶ</a:t>
            </a:r>
            <a:r>
              <a:rPr kumimoji="1" lang="ja-JP" altLang="en-US" sz="500" dirty="0"/>
              <a:t>　　　　　　　　　　　　　　　　　 　               こうげん　   だ いち　　　　　　　　　　　　　　　　　　　　　              たけ だ   　し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5539526" y="4274393"/>
            <a:ext cx="250421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おおいた　し　　　　　　　　　　　　　　　　　　　　　　　　　　　　　　　　　　　　　　　か  こう　ぶ</a:t>
            </a:r>
            <a:endParaRPr kumimoji="1" lang="ja-JP" altLang="en-US" sz="5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542561" y="4587808"/>
            <a:ext cx="273664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たけ　　　　だ　　　　　し　　　　　　　　  　ぶん　　　　ご　　　　おお　　　の　　　　　し</a:t>
            </a:r>
            <a:endParaRPr kumimoji="1" lang="ja-JP" altLang="en-US" sz="6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6161184" y="4568577"/>
            <a:ext cx="90762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おお　　　 いた　　　　し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79720" y="5115831"/>
            <a:ext cx="64764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じょう　  りゅう　　　　　　　  たけ　  　だ　　　　し　　　　　　　　 ぶん　　　ご　 　　おお　　  の　　　　し　　　　　　　　　　　　　　　　　　　や</a:t>
            </a:r>
            <a:r>
              <a:rPr lang="ja-JP" altLang="en-US" sz="800" dirty="0" err="1"/>
              <a:t>ま</a:t>
            </a:r>
            <a:r>
              <a:rPr lang="ja-JP" altLang="en-US" sz="800" dirty="0"/>
              <a:t>　　　　　　　　ふ</a:t>
            </a:r>
            <a:endParaRPr kumimoji="1" lang="ja-JP" altLang="en-US" sz="8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996609" y="5583854"/>
            <a:ext cx="6522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あめ　　　　　　　　おお　　の　　　が</a:t>
            </a:r>
            <a:r>
              <a:rPr lang="ja-JP" altLang="en-US" sz="800" dirty="0" err="1"/>
              <a:t>わ</a:t>
            </a:r>
            <a:r>
              <a:rPr lang="ja-JP" altLang="en-US" sz="800" dirty="0"/>
              <a:t>　　　　　　　　あつ　　　　　　　　　　　　　　　　　　　じ　　　かん　　　　　　　　　　　　　　　　　　　　　　　　か　　　りゅう</a:t>
            </a:r>
            <a:endParaRPr kumimoji="1" lang="ja-JP" altLang="en-US" sz="8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941218" y="6047207"/>
            <a:ext cx="21852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おお　  いた　　　　し　　　ない　　　　　　　　なが</a:t>
            </a:r>
            <a:endParaRPr kumimoji="1" lang="ja-JP" altLang="en-US" sz="800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386E2B20-C55A-450E-95B7-B1CC0D9B34B1}"/>
              </a:ext>
            </a:extLst>
          </p:cNvPr>
          <p:cNvCxnSpPr>
            <a:cxnSpLocks/>
          </p:cNvCxnSpPr>
          <p:nvPr/>
        </p:nvCxnSpPr>
        <p:spPr>
          <a:xfrm>
            <a:off x="4402371" y="4247109"/>
            <a:ext cx="4255068" cy="8407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1E15D892-C78D-450E-90A4-818381C1890B}"/>
              </a:ext>
            </a:extLst>
          </p:cNvPr>
          <p:cNvSpPr/>
          <p:nvPr/>
        </p:nvSpPr>
        <p:spPr>
          <a:xfrm>
            <a:off x="107067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5E811635-0ADC-4340-8DC4-00A57B507CA2}"/>
              </a:ext>
            </a:extLst>
          </p:cNvPr>
          <p:cNvSpPr/>
          <p:nvPr/>
        </p:nvSpPr>
        <p:spPr>
          <a:xfrm>
            <a:off x="4474280" y="2197013"/>
            <a:ext cx="4295304" cy="273685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0" name="テキスト ボックス 13">
            <a:extLst>
              <a:ext uri="{FF2B5EF4-FFF2-40B4-BE49-F238E27FC236}">
                <a16:creationId xmlns:a16="http://schemas.microsoft.com/office/drawing/2014/main" id="{1A1F291C-359B-41F4-BFF4-943D29EA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8" y="4713201"/>
            <a:ext cx="35687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竹田市・豊後大野市など</a:t>
            </a:r>
          </a:p>
        </p:txBody>
      </p:sp>
      <p:sp>
        <p:nvSpPr>
          <p:cNvPr id="93" name="テキスト ボックス 11">
            <a:extLst>
              <a:ext uri="{FF2B5EF4-FFF2-40B4-BE49-F238E27FC236}">
                <a16:creationId xmlns:a16="http://schemas.microsoft.com/office/drawing/2014/main" id="{13390466-83DB-4A69-86B8-DE6E7A83B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408" y="4713201"/>
            <a:ext cx="11080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大分市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48055" y="1235987"/>
            <a:ext cx="117692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そ　　　ぼ　　さん　　　　　　たか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5F7AA3B-A74D-48F4-AD9D-65617837468F}"/>
              </a:ext>
            </a:extLst>
          </p:cNvPr>
          <p:cNvSpPr txBox="1"/>
          <p:nvPr/>
        </p:nvSpPr>
        <p:spPr>
          <a:xfrm>
            <a:off x="7847676" y="1198238"/>
            <a:ext cx="9861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か</a:t>
            </a:r>
            <a:r>
              <a:rPr kumimoji="1" lang="ja-JP" altLang="en-US" sz="600" dirty="0"/>
              <a:t>　　　こう　　　　　　たか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504557" y="1439105"/>
            <a:ext cx="18020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　　の　　　が</a:t>
            </a:r>
            <a:r>
              <a:rPr kumimoji="1" lang="ja-JP" altLang="en-US" sz="800" dirty="0" err="1"/>
              <a:t>わ</a:t>
            </a:r>
            <a:r>
              <a:rPr kumimoji="1" lang="ja-JP" altLang="en-US" sz="800" dirty="0"/>
              <a:t>　　　　　　 　なが</a:t>
            </a:r>
          </a:p>
        </p:txBody>
      </p:sp>
    </p:spTree>
    <p:extLst>
      <p:ext uri="{BB962C8B-B14F-4D97-AF65-F5344CB8AC3E}">
        <p14:creationId xmlns:p14="http://schemas.microsoft.com/office/powerpoint/2010/main" val="1784453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4054A993-8DF8-440D-86EF-6BAC98ECA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" b="99038" l="5552" r="93397">
                        <a14:foregroundMark x1="62185" y1="5560" x2="73199" y2="3763"/>
                        <a14:foregroundMark x1="73199" y1="3763" x2="89496" y2="6145"/>
                        <a14:foregroundMark x1="89496" y1="6145" x2="96128" y2="11789"/>
                        <a14:foregroundMark x1="96128" y1="11789" x2="96609" y2="46906"/>
                        <a14:foregroundMark x1="96609" y1="46906" x2="93878" y2="72032"/>
                        <a14:foregroundMark x1="93878" y1="72032" x2="78541" y2="90217"/>
                        <a14:foregroundMark x1="78541" y1="90217" x2="54022" y2="94732"/>
                        <a14:foregroundMark x1="54022" y1="94732" x2="47869" y2="99749"/>
                        <a14:foregroundMark x1="47869" y1="99749" x2="6092" y2="97575"/>
                        <a14:foregroundMark x1="6092" y1="97575" x2="360" y2="89339"/>
                        <a14:foregroundMark x1="360" y1="89339" x2="2431" y2="77048"/>
                        <a14:foregroundMark x1="2431" y1="77048" x2="25810" y2="39256"/>
                        <a14:foregroundMark x1="25810" y1="39256" x2="49520" y2="18227"/>
                        <a14:foregroundMark x1="49520" y1="18227" x2="58193" y2="13671"/>
                        <a14:foregroundMark x1="58193" y1="13671" x2="62185" y2="5936"/>
                        <a14:foregroundMark x1="87875" y1="4766" x2="93307" y2="14632"/>
                        <a14:foregroundMark x1="93307" y1="14632" x2="94838" y2="25460"/>
                        <a14:foregroundMark x1="94838" y1="25460" x2="89436" y2="67517"/>
                        <a14:foregroundMark x1="89436" y1="67517" x2="84214" y2="78763"/>
                        <a14:foregroundMark x1="84214" y1="78763" x2="61074" y2="85410"/>
                        <a14:foregroundMark x1="61074" y1="85410" x2="50990" y2="96906"/>
                        <a14:foregroundMark x1="50990" y1="96906" x2="31633" y2="99707"/>
                        <a14:foregroundMark x1="31633" y1="99707" x2="12815" y2="92600"/>
                        <a14:foregroundMark x1="12815" y1="92600" x2="4142" y2="85117"/>
                        <a14:foregroundMark x1="4142" y1="85117" x2="1561" y2="74875"/>
                        <a14:foregroundMark x1="1561" y1="74875" x2="15846" y2="66179"/>
                        <a14:foregroundMark x1="15846" y1="66179" x2="64106" y2="2174"/>
                        <a14:foregroundMark x1="64106" y1="2174" x2="78661" y2="418"/>
                        <a14:foregroundMark x1="78661" y1="418" x2="85654" y2="2383"/>
                        <a14:foregroundMark x1="85654" y1="2383" x2="89016" y2="5769"/>
                        <a14:foregroundMark x1="27281" y1="59908" x2="5792" y2="64674"/>
                        <a14:foregroundMark x1="5792" y1="64674" x2="1801" y2="73537"/>
                        <a14:foregroundMark x1="1801" y1="73537" x2="900" y2="85493"/>
                        <a14:foregroundMark x1="900" y1="85493" x2="2881" y2="96488"/>
                        <a14:foregroundMark x1="2881" y1="96488" x2="11645" y2="99457"/>
                        <a14:foregroundMark x1="11645" y1="99457" x2="25750" y2="97575"/>
                        <a14:foregroundMark x1="25750" y1="97575" x2="33884" y2="91681"/>
                        <a14:foregroundMark x1="33884" y1="91681" x2="35144" y2="76547"/>
                        <a14:foregroundMark x1="35144" y1="76547" x2="32473" y2="62876"/>
                        <a14:foregroundMark x1="32473" y1="62876" x2="26140" y2="60326"/>
                        <a14:foregroundMark x1="34394" y1="65844" x2="43818" y2="62709"/>
                        <a14:foregroundMark x1="43818" y1="62709" x2="51591" y2="64298"/>
                        <a14:foregroundMark x1="51591" y1="64298" x2="58764" y2="70443"/>
                        <a14:foregroundMark x1="58764" y1="70443" x2="62965" y2="82191"/>
                        <a14:foregroundMark x1="62965" y1="82191" x2="62365" y2="93896"/>
                        <a14:foregroundMark x1="62365" y1="93896" x2="54112" y2="99666"/>
                        <a14:foregroundMark x1="54112" y1="99666" x2="32203" y2="98453"/>
                        <a14:foregroundMark x1="32203" y1="98453" x2="28992" y2="86915"/>
                        <a14:foregroundMark x1="28992" y1="86915" x2="33523" y2="66054"/>
                        <a14:foregroundMark x1="52131" y1="418" x2="91026" y2="3344"/>
                        <a14:foregroundMark x1="91026" y1="3344" x2="94448" y2="84156"/>
                        <a14:foregroundMark x1="94448" y1="84156" x2="91146" y2="93729"/>
                        <a14:foregroundMark x1="91146" y1="93729" x2="66567" y2="97074"/>
                        <a14:foregroundMark x1="66567" y1="97074" x2="13085" y2="97868"/>
                        <a14:foregroundMark x1="13085" y1="97868" x2="4862" y2="92182"/>
                        <a14:foregroundMark x1="4862" y1="92182" x2="4592" y2="76547"/>
                        <a14:foregroundMark x1="4592" y1="76547" x2="26591" y2="36497"/>
                        <a14:foregroundMark x1="26591" y1="36497" x2="57053" y2="9574"/>
                        <a14:foregroundMark x1="57053" y1="9574" x2="51621" y2="209"/>
                        <a14:foregroundMark x1="51621" y1="209" x2="50570" y2="627"/>
                        <a14:foregroundMark x1="25450" y1="61706" x2="7053" y2="72826"/>
                        <a14:foregroundMark x1="7053" y1="72826" x2="2881" y2="81814"/>
                        <a14:foregroundMark x1="2881" y1="81814" x2="4622" y2="92768"/>
                        <a14:foregroundMark x1="4622" y1="92768" x2="13655" y2="99791"/>
                        <a14:foregroundMark x1="13655" y1="99791" x2="31273" y2="99038"/>
                        <a14:foregroundMark x1="31273" y1="99038" x2="39646" y2="99833"/>
                        <a14:foregroundMark x1="39646" y1="99833" x2="52131" y2="99122"/>
                        <a14:foregroundMark x1="52131" y1="99122" x2="58643" y2="94565"/>
                        <a14:foregroundMark x1="58643" y1="94565" x2="62845" y2="85159"/>
                        <a14:foregroundMark x1="62845" y1="85159" x2="61495" y2="71990"/>
                        <a14:foregroundMark x1="61495" y1="71990" x2="55402" y2="65886"/>
                        <a14:foregroundMark x1="55402" y1="65886" x2="32593" y2="60117"/>
                        <a14:foregroundMark x1="32593" y1="60117" x2="25090" y2="61120"/>
                        <a14:foregroundMark x1="25090" y1="61120" x2="24460" y2="62500"/>
                        <a14:foregroundMark x1="42767" y1="68813" x2="50840" y2="70652"/>
                        <a14:foregroundMark x1="50840" y1="70652" x2="44898" y2="77550"/>
                        <a14:foregroundMark x1="44898" y1="77550" x2="39766" y2="70485"/>
                        <a14:foregroundMark x1="39766" y1="70485" x2="43307" y2="69816"/>
                        <a14:foregroundMark x1="25150" y1="74540" x2="18397" y2="77843"/>
                        <a14:foregroundMark x1="18397" y1="77843" x2="19928" y2="67977"/>
                        <a14:foregroundMark x1="19928" y1="67977" x2="24880" y2="74331"/>
                        <a14:foregroundMark x1="11104" y1="94105" x2="3962" y2="91848"/>
                        <a14:foregroundMark x1="3962" y1="91848" x2="1501" y2="78303"/>
                        <a14:foregroundMark x1="1501" y1="78303" x2="5582" y2="68855"/>
                        <a14:foregroundMark x1="5582" y1="68855" x2="13685" y2="67768"/>
                        <a14:foregroundMark x1="13685" y1="67768" x2="17977" y2="76087"/>
                        <a14:foregroundMark x1="17977" y1="76087" x2="18607" y2="86789"/>
                        <a14:foregroundMark x1="18607" y1="86789" x2="11255" y2="94105"/>
                        <a14:foregroundMark x1="88445" y1="34030" x2="94058" y2="41973"/>
                        <a14:foregroundMark x1="94058" y1="41973" x2="93397" y2="53428"/>
                        <a14:foregroundMark x1="93397" y1="53428" x2="81273" y2="70610"/>
                        <a14:foregroundMark x1="81273" y1="70610" x2="74310" y2="77885"/>
                        <a14:foregroundMark x1="74310" y1="77885" x2="66417" y2="81605"/>
                        <a14:foregroundMark x1="66417" y1="81605" x2="58884" y2="77968"/>
                        <a14:foregroundMark x1="58884" y1="77968" x2="58403" y2="66931"/>
                        <a14:foregroundMark x1="58403" y1="66931" x2="63866" y2="56982"/>
                        <a14:foregroundMark x1="63866" y1="56982" x2="89286" y2="34197"/>
                      </a14:backgroundRemoval>
                    </a14:imgEffect>
                  </a14:imgLayer>
                </a14:imgProps>
              </a:ext>
            </a:extLst>
          </a:blip>
          <a:srcRect l="6013" t="7895" r="9093" b="1920"/>
          <a:stretch/>
        </p:blipFill>
        <p:spPr>
          <a:xfrm>
            <a:off x="5900865" y="2678646"/>
            <a:ext cx="2681434" cy="2044939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CBBD57F3-A49C-46B3-AE89-D32834E23F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8" b="98331" l="2945" r="95642">
                        <a14:foregroundMark x1="68934" y1="3965" x2="90400" y2="6135"/>
                        <a14:foregroundMark x1="90400" y1="6135" x2="97320" y2="17738"/>
                        <a14:foregroundMark x1="97320" y1="17738" x2="99499" y2="33222"/>
                        <a14:foregroundMark x1="99499" y1="33222" x2="98675" y2="43364"/>
                        <a14:foregroundMark x1="98675" y1="43364" x2="94670" y2="56803"/>
                        <a14:foregroundMark x1="94670" y1="56803" x2="79122" y2="81803"/>
                        <a14:foregroundMark x1="79122" y1="81803" x2="59688" y2="93072"/>
                        <a14:foregroundMark x1="59688" y1="93072" x2="40459" y2="93990"/>
                        <a14:foregroundMark x1="40459" y1="93990" x2="34187" y2="98038"/>
                        <a14:foregroundMark x1="34187" y1="98038" x2="11779" y2="90025"/>
                        <a14:foregroundMark x1="11779" y1="90025" x2="4358" y2="84933"/>
                        <a14:foregroundMark x1="4358" y1="84933" x2="3681" y2="72078"/>
                        <a14:foregroundMark x1="3681" y1="72078" x2="10071" y2="55551"/>
                        <a14:foregroundMark x1="10071" y1="55551" x2="64046" y2="3589"/>
                        <a14:foregroundMark x1="64046" y1="3589" x2="70141" y2="3631"/>
                        <a14:foregroundMark x1="87721" y1="4299" x2="94611" y2="8013"/>
                        <a14:foregroundMark x1="94611" y1="8013" x2="95671" y2="22120"/>
                        <a14:foregroundMark x1="95671" y1="22120" x2="89723" y2="51336"/>
                        <a14:foregroundMark x1="89723" y1="51336" x2="84570" y2="59015"/>
                        <a14:foregroundMark x1="84570" y1="59015" x2="79181" y2="49541"/>
                        <a14:foregroundMark x1="79181" y1="49541" x2="77827" y2="34098"/>
                        <a14:foregroundMark x1="77827" y1="34098" x2="80948" y2="20952"/>
                        <a14:foregroundMark x1="80948" y1="20952" x2="86631" y2="11018"/>
                        <a14:foregroundMark x1="86631" y1="11018" x2="86896" y2="3798"/>
                        <a14:foregroundMark x1="52208" y1="8264" x2="61896" y2="6636"/>
                        <a14:foregroundMark x1="61896" y1="6636" x2="66490" y2="14983"/>
                        <a14:foregroundMark x1="66490" y1="14983" x2="59600" y2="35643"/>
                        <a14:foregroundMark x1="59600" y1="35643" x2="49794" y2="50250"/>
                        <a14:foregroundMark x1="49794" y1="50250" x2="15901" y2="70993"/>
                        <a14:foregroundMark x1="15901" y1="70993" x2="7067" y2="72287"/>
                        <a14:foregroundMark x1="7067" y1="72287" x2="8481" y2="58389"/>
                        <a14:foregroundMark x1="8481" y1="58389" x2="16402" y2="42154"/>
                        <a14:foregroundMark x1="16402" y1="42154" x2="52680" y2="7721"/>
                        <a14:foregroundMark x1="58981" y1="5342" x2="67197" y2="9432"/>
                        <a14:foregroundMark x1="67197" y1="9432" x2="68345" y2="20159"/>
                        <a14:foregroundMark x1="68345" y1="20159" x2="63693" y2="44825"/>
                        <a14:foregroundMark x1="63693" y1="44825" x2="56272" y2="59891"/>
                        <a14:foregroundMark x1="56272" y1="59891" x2="47585" y2="68364"/>
                        <a14:foregroundMark x1="47585" y1="68364" x2="35512" y2="71828"/>
                        <a14:foregroundMark x1="35512" y1="71828" x2="20082" y2="67362"/>
                        <a14:foregroundMark x1="20082" y1="67362" x2="13722" y2="58932"/>
                        <a14:foregroundMark x1="13722" y1="58932" x2="15577" y2="42863"/>
                        <a14:foregroundMark x1="15577" y1="42863" x2="21201" y2="31344"/>
                        <a14:foregroundMark x1="21201" y1="31344" x2="48292" y2="12396"/>
                        <a14:foregroundMark x1="48292" y1="12396" x2="55595" y2="9307"/>
                        <a14:foregroundMark x1="55595" y1="9307" x2="59717" y2="4800"/>
                        <a14:foregroundMark x1="12073" y1="97788" x2="4918" y2="92404"/>
                        <a14:foregroundMark x1="4918" y1="92404" x2="2621" y2="82805"/>
                        <a14:foregroundMark x1="2621" y1="82805" x2="4741" y2="72705"/>
                        <a14:foregroundMark x1="4741" y1="72705" x2="11249" y2="66945"/>
                        <a14:foregroundMark x1="11249" y1="66945" x2="20583" y2="71578"/>
                        <a14:foregroundMark x1="20583" y1="71578" x2="24146" y2="81052"/>
                        <a14:foregroundMark x1="24146" y1="81052" x2="23380" y2="91820"/>
                        <a14:foregroundMark x1="23380" y1="91820" x2="17285" y2="98372"/>
                        <a14:foregroundMark x1="17285" y1="98372" x2="11720" y2="97955"/>
                        <a14:foregroundMark x1="8922" y1="91235" x2="2739" y2="86311"/>
                        <a14:foregroundMark x1="2739" y1="86311" x2="2945" y2="75292"/>
                        <a14:foregroundMark x1="2945" y1="75292" x2="9069" y2="67863"/>
                        <a14:foregroundMark x1="9069" y1="67863" x2="16107" y2="75668"/>
                        <a14:foregroundMark x1="16107" y1="75668" x2="15371" y2="87354"/>
                        <a14:foregroundMark x1="15371" y1="87354" x2="9040" y2="91611"/>
                        <a14:foregroundMark x1="9040" y1="91611" x2="9040" y2="91611"/>
                        <a14:foregroundMark x1="46996" y1="96912" x2="44817" y2="80927"/>
                        <a14:foregroundMark x1="44817" y1="80927" x2="51443" y2="64274"/>
                        <a14:foregroundMark x1="51443" y1="64274" x2="63015" y2="52212"/>
                        <a14:foregroundMark x1="63015" y1="52212" x2="77032" y2="43948"/>
                        <a14:foregroundMark x1="77032" y1="43948" x2="82686" y2="52963"/>
                        <a14:foregroundMark x1="82686" y1="52963" x2="80124" y2="64900"/>
                        <a14:foregroundMark x1="80124" y1="64900" x2="74117" y2="76628"/>
                        <a14:foregroundMark x1="74117" y1="76628" x2="47350" y2="96745"/>
                        <a14:foregroundMark x1="60689" y1="7721" x2="64635" y2="20159"/>
                        <a14:foregroundMark x1="64635" y1="20159" x2="52739" y2="44783"/>
                        <a14:foregroundMark x1="52739" y1="44783" x2="34011" y2="61436"/>
                        <a14:foregroundMark x1="34011" y1="61436" x2="19641" y2="64942"/>
                        <a14:foregroundMark x1="19641" y1="64942" x2="20848" y2="49583"/>
                        <a14:foregroundMark x1="20848" y1="49583" x2="35542" y2="27588"/>
                        <a14:foregroundMark x1="35542" y1="27588" x2="58569" y2="8097"/>
                        <a14:foregroundMark x1="58569" y1="8097" x2="60807" y2="7387"/>
                        <a14:foregroundMark x1="56567" y1="7888" x2="64105" y2="8180"/>
                        <a14:foregroundMark x1="64105" y1="8180" x2="66225" y2="21786"/>
                        <a14:foregroundMark x1="66225" y1="21786" x2="60925" y2="45451"/>
                        <a14:foregroundMark x1="60925" y1="45451" x2="50736" y2="64566"/>
                        <a14:foregroundMark x1="50736" y1="64566" x2="31655" y2="79424"/>
                        <a14:foregroundMark x1="31655" y1="79424" x2="17079" y2="81177"/>
                        <a14:foregroundMark x1="17079" y1="81177" x2="10718" y2="69992"/>
                        <a14:foregroundMark x1="10718" y1="69992" x2="11514" y2="57179"/>
                        <a14:foregroundMark x1="11514" y1="57179" x2="16078" y2="42571"/>
                        <a14:foregroundMark x1="16078" y1="42571" x2="23115" y2="31093"/>
                        <a14:foregroundMark x1="23115" y1="31093" x2="47556" y2="13856"/>
                        <a14:foregroundMark x1="47556" y1="13856" x2="47968" y2="13731"/>
                        <a14:foregroundMark x1="51708" y1="11519" x2="52945" y2="11352"/>
                        <a14:foregroundMark x1="54741" y1="9641" x2="62839" y2="9265"/>
                        <a14:foregroundMark x1="62839" y1="9265" x2="64340" y2="21244"/>
                        <a14:foregroundMark x1="64340" y1="21244" x2="57774" y2="35100"/>
                        <a14:foregroundMark x1="57774" y1="35100" x2="49558" y2="31511"/>
                        <a14:foregroundMark x1="49558" y1="31511" x2="49352" y2="20576"/>
                        <a14:foregroundMark x1="49352" y1="20576" x2="52739" y2="11018"/>
                        <a14:foregroundMark x1="52739" y1="11018" x2="54152" y2="9975"/>
                      </a14:backgroundRemoval>
                    </a14:imgEffect>
                  </a14:imgLayer>
                </a14:imgProps>
              </a:ext>
            </a:extLst>
          </a:blip>
          <a:srcRect l="6634" t="6770" r="10559" b="2400"/>
          <a:stretch/>
        </p:blipFill>
        <p:spPr>
          <a:xfrm>
            <a:off x="2881830" y="2572294"/>
            <a:ext cx="2779816" cy="215129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7"/>
          <a:srcRect r="5866"/>
          <a:stretch/>
        </p:blipFill>
        <p:spPr>
          <a:xfrm>
            <a:off x="117454" y="2512008"/>
            <a:ext cx="2837355" cy="221157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068" y="2326693"/>
            <a:ext cx="1116801" cy="78176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-17608" y="136506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洪水のイメージ</a:t>
            </a:r>
            <a:endParaRPr kumimoji="1" lang="en-US" altLang="ja-JP" sz="2600" dirty="0"/>
          </a:p>
        </p:txBody>
      </p:sp>
      <p:sp>
        <p:nvSpPr>
          <p:cNvPr id="28" name="右矢印 27"/>
          <p:cNvSpPr/>
          <p:nvPr/>
        </p:nvSpPr>
        <p:spPr>
          <a:xfrm>
            <a:off x="2754701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>
            <a:off x="5650412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16037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97248" y="441021"/>
            <a:ext cx="25987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こう　ずい　　　　　　　　  なに　　　　　　　　　　　　　  　　こう　ずい　　　　　まな</a:t>
            </a:r>
            <a:endParaRPr kumimoji="1" lang="ja-JP" altLang="en-US" sz="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127579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こう　　ずい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701" y="3408113"/>
            <a:ext cx="1116801" cy="78176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738" y="2886416"/>
            <a:ext cx="1116801" cy="78176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5547" y="2326693"/>
            <a:ext cx="1116801" cy="781760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1180" y="3408113"/>
            <a:ext cx="1116801" cy="78176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217" y="2886416"/>
            <a:ext cx="1116801" cy="78176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6112" y="2326693"/>
            <a:ext cx="1116801" cy="78176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1745" y="3408113"/>
            <a:ext cx="1116801" cy="78176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7782" y="2886416"/>
            <a:ext cx="1116801" cy="78176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0" y="524249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dirty="0">
                <a:solidFill>
                  <a:srgbClr val="FF0000"/>
                </a:solidFill>
              </a:rPr>
              <a:t>大雨が降って、川にたくさんの水が流れ込むと</a:t>
            </a:r>
            <a:endParaRPr kumimoji="1" lang="en-US" altLang="ja-JP" sz="26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600" dirty="0">
                <a:solidFill>
                  <a:srgbClr val="FF0000"/>
                </a:solidFill>
              </a:rPr>
              <a:t>川の水があふれてまちの中が浸水することがあるよ！</a:t>
            </a:r>
            <a:endParaRPr kumimoji="1" lang="en-US" altLang="ja-JP" sz="26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47799" y="5134776"/>
            <a:ext cx="6267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おおあめ　　　　　　　　ふ　　　　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 </a:t>
            </a:r>
            <a:r>
              <a:rPr kumimoji="1" lang="ja-JP" altLang="en-US" sz="800" dirty="0">
                <a:solidFill>
                  <a:srgbClr val="FF0000"/>
                </a:solidFill>
              </a:rPr>
              <a:t>かわ　　　　　　　　　　　                                                 </a:t>
            </a:r>
            <a:r>
              <a:rPr lang="ja-JP" altLang="en-US" sz="800" dirty="0">
                <a:solidFill>
                  <a:srgbClr val="FF0000"/>
                </a:solidFill>
              </a:rPr>
              <a:t>みず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800" dirty="0">
                <a:solidFill>
                  <a:srgbClr val="FF0000"/>
                </a:solidFill>
              </a:rPr>
              <a:t>が 　　　　　　　こ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19149" y="5571879"/>
            <a:ext cx="62674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　　　　　　  みず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                                                                                               なか　　　　　　　  しんすい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2793751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D616FF86-B790-4020-AED7-8125F45F0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1" b="98161" l="5471" r="97647">
                        <a14:foregroundMark x1="67176" y1="1798" x2="94682" y2="4390"/>
                        <a14:foregroundMark x1="94682" y1="4390" x2="98411" y2="11538"/>
                        <a14:foregroundMark x1="98411" y1="11538" x2="97249" y2="38712"/>
                        <a14:foregroundMark x1="97249" y1="38712" x2="92512" y2="55978"/>
                        <a14:foregroundMark x1="92512" y1="55978" x2="79034" y2="81313"/>
                        <a14:foregroundMark x1="79034" y1="81313" x2="72769" y2="83946"/>
                        <a14:foregroundMark x1="72769" y1="83946" x2="60300" y2="93896"/>
                        <a14:foregroundMark x1="60300" y1="93896" x2="12378" y2="99958"/>
                        <a14:foregroundMark x1="12378" y1="99958" x2="5685" y2="96990"/>
                        <a14:foregroundMark x1="5685" y1="96990" x2="2812" y2="84448"/>
                        <a14:foregroundMark x1="2812" y1="84448" x2="2842" y2="72074"/>
                        <a14:foregroundMark x1="2842" y1="72074" x2="5501" y2="58946"/>
                        <a14:foregroundMark x1="5501" y1="58946" x2="10727" y2="49331"/>
                        <a14:foregroundMark x1="10727" y1="49331" x2="67940" y2="1171"/>
                        <a14:foregroundMark x1="88295" y1="3554" x2="94163" y2="8319"/>
                        <a14:foregroundMark x1="94163" y1="8319" x2="97402" y2="17140"/>
                        <a14:foregroundMark x1="97402" y1="17140" x2="97677" y2="26965"/>
                        <a14:foregroundMark x1="97677" y1="26965" x2="88631" y2="61915"/>
                        <a14:foregroundMark x1="88631" y1="61915" x2="83741" y2="66848"/>
                        <a14:foregroundMark x1="83741" y1="66848" x2="77842" y2="59448"/>
                        <a14:foregroundMark x1="77842" y1="59448" x2="76498" y2="32860"/>
                        <a14:foregroundMark x1="76498" y1="32860" x2="78515" y2="22659"/>
                        <a14:foregroundMark x1="78515" y1="22659" x2="87989" y2="3303"/>
                        <a14:foregroundMark x1="54707" y1="6104" x2="62011" y2="5686"/>
                        <a14:foregroundMark x1="62011" y1="5686" x2="68215" y2="7441"/>
                        <a14:foregroundMark x1="68215" y1="7441" x2="69957" y2="19147"/>
                        <a14:foregroundMark x1="69957" y1="19147" x2="65373" y2="36204"/>
                        <a14:foregroundMark x1="65373" y1="36204" x2="60544" y2="44482"/>
                        <a14:foregroundMark x1="60544" y1="44482" x2="14823" y2="79640"/>
                        <a14:foregroundMark x1="14823" y1="79640" x2="10422" y2="86706"/>
                        <a14:foregroundMark x1="10422" y1="86706" x2="5501" y2="80811"/>
                        <a14:foregroundMark x1="5501" y1="80811" x2="14395" y2="55936"/>
                        <a14:foregroundMark x1="14395" y1="55936" x2="54707" y2="6564"/>
                        <a14:foregroundMark x1="56449" y1="3972" x2="62561" y2="3428"/>
                        <a14:foregroundMark x1="62561" y1="3428" x2="69804" y2="6898"/>
                        <a14:foregroundMark x1="69804" y1="6898" x2="72738" y2="15385"/>
                        <a14:foregroundMark x1="72738" y1="15385" x2="72708" y2="25460"/>
                        <a14:foregroundMark x1="72708" y1="25460" x2="63967" y2="51254"/>
                        <a14:foregroundMark x1="63967" y1="51254" x2="51161" y2="67977"/>
                        <a14:foregroundMark x1="51161" y1="67977" x2="29370" y2="83445"/>
                        <a14:foregroundMark x1="29370" y1="83445" x2="19866" y2="86664"/>
                        <a14:foregroundMark x1="19866" y1="86664" x2="12989" y2="85284"/>
                        <a14:foregroundMark x1="12989" y1="85284" x2="8405" y2="73286"/>
                        <a14:foregroundMark x1="8405" y1="73286" x2="8924" y2="41430"/>
                        <a14:foregroundMark x1="8924" y1="41430" x2="12531" y2="32191"/>
                        <a14:foregroundMark x1="12531" y1="32191" x2="36339" y2="14298"/>
                        <a14:foregroundMark x1="36339" y1="14298" x2="57060" y2="4181"/>
                        <a14:foregroundMark x1="59749" y1="5895" x2="66198" y2="5895"/>
                        <a14:foregroundMark x1="66198" y1="5895" x2="71852" y2="14841"/>
                        <a14:foregroundMark x1="71852" y1="14841" x2="65831" y2="38545"/>
                        <a14:foregroundMark x1="65831" y1="38545" x2="55807" y2="56062"/>
                        <a14:foregroundMark x1="55807" y1="56062" x2="20416" y2="83194"/>
                        <a14:foregroundMark x1="20416" y1="83194" x2="14303" y2="86079"/>
                        <a14:foregroundMark x1="14303" y1="86079" x2="7916" y2="72659"/>
                        <a14:foregroundMark x1="7916" y1="72659" x2="9322" y2="52007"/>
                        <a14:foregroundMark x1="9322" y1="52007" x2="11461" y2="42977"/>
                        <a14:foregroundMark x1="11461" y1="42977" x2="17451" y2="32191"/>
                        <a14:foregroundMark x1="17451" y1="32191" x2="57671" y2="5936"/>
                        <a14:foregroundMark x1="57671" y1="5936" x2="60391" y2="5686"/>
                        <a14:foregroundMark x1="61186" y1="5059" x2="69896" y2="4640"/>
                        <a14:foregroundMark x1="69896" y1="4640" x2="72127" y2="15426"/>
                        <a14:foregroundMark x1="72127" y1="15426" x2="69346" y2="30393"/>
                        <a14:foregroundMark x1="69346" y1="30393" x2="65098" y2="38420"/>
                        <a14:foregroundMark x1="65098" y1="38420" x2="59933" y2="44147"/>
                        <a14:foregroundMark x1="59933" y1="44147" x2="50550" y2="46823"/>
                        <a14:foregroundMark x1="50550" y1="46823" x2="44254" y2="38963"/>
                        <a14:foregroundMark x1="44254" y1="38963" x2="44866" y2="25753"/>
                        <a14:foregroundMark x1="44866" y1="25753" x2="53056" y2="9699"/>
                        <a14:foregroundMark x1="53056" y1="9699" x2="58130" y2="4515"/>
                        <a14:foregroundMark x1="58130" y1="4515" x2="61644" y2="4390"/>
                        <a14:foregroundMark x1="26956" y1="29849" x2="40617" y2="26839"/>
                        <a14:foregroundMark x1="40617" y1="26839" x2="48380" y2="31271"/>
                        <a14:foregroundMark x1="48380" y1="31271" x2="51314" y2="41221"/>
                        <a14:foregroundMark x1="51314" y1="41221" x2="51620" y2="53177"/>
                        <a14:foregroundMark x1="51620" y1="53177" x2="46974" y2="63838"/>
                        <a14:foregroundMark x1="46974" y1="63838" x2="39976" y2="67893"/>
                        <a14:foregroundMark x1="39976" y1="67893" x2="21974" y2="67182"/>
                        <a14:foregroundMark x1="21974" y1="67182" x2="18093" y2="55518"/>
                        <a14:foregroundMark x1="18093" y1="55518" x2="18001" y2="44398"/>
                        <a14:foregroundMark x1="18001" y1="44398" x2="20599" y2="36915"/>
                        <a14:foregroundMark x1="20599" y1="36915" x2="27109" y2="30059"/>
                        <a14:foregroundMark x1="70782" y1="48829" x2="78056" y2="50836"/>
                        <a14:foregroundMark x1="78056" y1="50836" x2="83282" y2="56814"/>
                        <a14:foregroundMark x1="83282" y1="56814" x2="84994" y2="68227"/>
                        <a14:foregroundMark x1="84994" y1="68227" x2="83344" y2="80184"/>
                        <a14:foregroundMark x1="83344" y1="80184" x2="77414" y2="89005"/>
                        <a14:foregroundMark x1="77414" y1="89005" x2="63142" y2="90803"/>
                        <a14:foregroundMark x1="63142" y1="90803" x2="57457" y2="88002"/>
                        <a14:foregroundMark x1="57457" y1="88002" x2="55807" y2="77258"/>
                        <a14:foregroundMark x1="55807" y1="77258" x2="59016" y2="65259"/>
                        <a14:foregroundMark x1="59016" y1="65259" x2="70324" y2="48620"/>
                        <a14:foregroundMark x1="41137" y1="71070" x2="50550" y2="71112"/>
                        <a14:foregroundMark x1="50550" y1="71112" x2="56388" y2="73871"/>
                        <a14:foregroundMark x1="56388" y1="73871" x2="57855" y2="82316"/>
                        <a14:foregroundMark x1="57855" y1="82316" x2="53881" y2="89465"/>
                        <a14:foregroundMark x1="53881" y1="89465" x2="35269" y2="98161"/>
                        <a14:foregroundMark x1="35269" y1="98161" x2="30837" y2="90468"/>
                        <a14:foregroundMark x1="30837" y1="90468" x2="40740" y2="74373"/>
                        <a14:foregroundMark x1="40740" y1="74373" x2="47402" y2="68562"/>
                        <a14:foregroundMark x1="47402" y1="68562" x2="46974" y2="69314"/>
                      </a14:backgroundRemoval>
                    </a14:imgEffect>
                  </a14:imgLayer>
                </a14:imgProps>
              </a:ext>
            </a:extLst>
          </a:blip>
          <a:srcRect l="6448" t="6463" r="7435" b="1755"/>
          <a:stretch/>
        </p:blipFill>
        <p:spPr>
          <a:xfrm>
            <a:off x="351383" y="613520"/>
            <a:ext cx="7835350" cy="610488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1326046" y="4269271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ja-JP" sz="2800" dirty="0">
                <a:solidFill>
                  <a:srgbClr val="FF0000"/>
                </a:solidFill>
              </a:rPr>
              <a:t>【</a:t>
            </a:r>
            <a:r>
              <a:rPr lang="ja-JP" altLang="en-US" sz="2800" dirty="0">
                <a:solidFill>
                  <a:srgbClr val="FF0000"/>
                </a:solidFill>
              </a:rPr>
              <a:t>台風期</a:t>
            </a:r>
            <a:r>
              <a:rPr lang="en-US" altLang="ja-JP" sz="2800" dirty="0">
                <a:solidFill>
                  <a:srgbClr val="FF0000"/>
                </a:solidFill>
              </a:rPr>
              <a:t>】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上流でも下流でも</a:t>
            </a:r>
            <a:r>
              <a:rPr kumimoji="1" lang="ja-JP" altLang="en-US" sz="2800" dirty="0">
                <a:solidFill>
                  <a:srgbClr val="FF0000"/>
                </a:solidFill>
              </a:rPr>
              <a:t>雨が降っていると・・・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921622"/>
            <a:ext cx="11657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　　たい　　 </a:t>
            </a:r>
            <a:r>
              <a:rPr lang="ja-JP" altLang="en-US" sz="800" dirty="0">
                <a:solidFill>
                  <a:srgbClr val="FF0000"/>
                </a:solidFill>
              </a:rPr>
              <a:t>ふう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</a:t>
            </a:r>
            <a:r>
              <a:rPr lang="ja-JP" altLang="en-US" sz="800" dirty="0">
                <a:solidFill>
                  <a:srgbClr val="FF0000"/>
                </a:solidFill>
              </a:rPr>
              <a:t> </a:t>
            </a:r>
            <a:r>
              <a:rPr kumimoji="1" lang="ja-JP" altLang="en-US" sz="800" dirty="0">
                <a:solidFill>
                  <a:srgbClr val="FF0000"/>
                </a:solidFill>
              </a:rPr>
              <a:t>き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438545"/>
            <a:ext cx="36968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じょう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りゅう　　　　　　　　　　　　か　　りゅう　　　　　　　　　　　あめ　　　　　　　　ふ</a:t>
            </a: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500094C5-9C15-452F-8BB1-7E79E7139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0" y="3201771"/>
            <a:ext cx="2794000" cy="19558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02AC042E-E9C2-4319-A1A7-2B544839D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77" y="1912548"/>
            <a:ext cx="279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42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F3C81E3B-B9F5-4F24-B457-3DE02A34A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48" b="98331" l="2945" r="95642">
                        <a14:foregroundMark x1="68934" y1="3965" x2="90400" y2="6135"/>
                        <a14:foregroundMark x1="90400" y1="6135" x2="97320" y2="17738"/>
                        <a14:foregroundMark x1="97320" y1="17738" x2="99499" y2="33222"/>
                        <a14:foregroundMark x1="99499" y1="33222" x2="98675" y2="43364"/>
                        <a14:foregroundMark x1="98675" y1="43364" x2="94670" y2="56803"/>
                        <a14:foregroundMark x1="94670" y1="56803" x2="79122" y2="81803"/>
                        <a14:foregroundMark x1="79122" y1="81803" x2="59688" y2="93072"/>
                        <a14:foregroundMark x1="59688" y1="93072" x2="40459" y2="93990"/>
                        <a14:foregroundMark x1="40459" y1="93990" x2="34187" y2="98038"/>
                        <a14:foregroundMark x1="34187" y1="98038" x2="11779" y2="90025"/>
                        <a14:foregroundMark x1="11779" y1="90025" x2="4358" y2="84933"/>
                        <a14:foregroundMark x1="4358" y1="84933" x2="3681" y2="72078"/>
                        <a14:foregroundMark x1="3681" y1="72078" x2="10071" y2="55551"/>
                        <a14:foregroundMark x1="10071" y1="55551" x2="64046" y2="3589"/>
                        <a14:foregroundMark x1="64046" y1="3589" x2="70141" y2="3631"/>
                        <a14:foregroundMark x1="87721" y1="4299" x2="94611" y2="8013"/>
                        <a14:foregroundMark x1="94611" y1="8013" x2="95671" y2="22120"/>
                        <a14:foregroundMark x1="95671" y1="22120" x2="89723" y2="51336"/>
                        <a14:foregroundMark x1="89723" y1="51336" x2="84570" y2="59015"/>
                        <a14:foregroundMark x1="84570" y1="59015" x2="79181" y2="49541"/>
                        <a14:foregroundMark x1="79181" y1="49541" x2="77827" y2="34098"/>
                        <a14:foregroundMark x1="77827" y1="34098" x2="80948" y2="20952"/>
                        <a14:foregroundMark x1="80948" y1="20952" x2="86631" y2="11018"/>
                        <a14:foregroundMark x1="86631" y1="11018" x2="86896" y2="3798"/>
                        <a14:foregroundMark x1="52208" y1="8264" x2="61896" y2="6636"/>
                        <a14:foregroundMark x1="61896" y1="6636" x2="66490" y2="14983"/>
                        <a14:foregroundMark x1="66490" y1="14983" x2="59600" y2="35643"/>
                        <a14:foregroundMark x1="59600" y1="35643" x2="49794" y2="50250"/>
                        <a14:foregroundMark x1="49794" y1="50250" x2="15901" y2="70993"/>
                        <a14:foregroundMark x1="15901" y1="70993" x2="7067" y2="72287"/>
                        <a14:foregroundMark x1="7067" y1="72287" x2="8481" y2="58389"/>
                        <a14:foregroundMark x1="8481" y1="58389" x2="16402" y2="42154"/>
                        <a14:foregroundMark x1="16402" y1="42154" x2="52680" y2="7721"/>
                        <a14:foregroundMark x1="58981" y1="5342" x2="67197" y2="9432"/>
                        <a14:foregroundMark x1="67197" y1="9432" x2="68345" y2="20159"/>
                        <a14:foregroundMark x1="68345" y1="20159" x2="63693" y2="44825"/>
                        <a14:foregroundMark x1="63693" y1="44825" x2="56272" y2="59891"/>
                        <a14:foregroundMark x1="56272" y1="59891" x2="47585" y2="68364"/>
                        <a14:foregroundMark x1="47585" y1="68364" x2="35512" y2="71828"/>
                        <a14:foregroundMark x1="35512" y1="71828" x2="20082" y2="67362"/>
                        <a14:foregroundMark x1="20082" y1="67362" x2="13722" y2="58932"/>
                        <a14:foregroundMark x1="13722" y1="58932" x2="15577" y2="42863"/>
                        <a14:foregroundMark x1="15577" y1="42863" x2="21201" y2="31344"/>
                        <a14:foregroundMark x1="21201" y1="31344" x2="48292" y2="12396"/>
                        <a14:foregroundMark x1="48292" y1="12396" x2="55595" y2="9307"/>
                        <a14:foregroundMark x1="55595" y1="9307" x2="59717" y2="4800"/>
                        <a14:foregroundMark x1="12073" y1="97788" x2="4918" y2="92404"/>
                        <a14:foregroundMark x1="4918" y1="92404" x2="2621" y2="82805"/>
                        <a14:foregroundMark x1="2621" y1="82805" x2="4741" y2="72705"/>
                        <a14:foregroundMark x1="4741" y1="72705" x2="11249" y2="66945"/>
                        <a14:foregroundMark x1="11249" y1="66945" x2="20583" y2="71578"/>
                        <a14:foregroundMark x1="20583" y1="71578" x2="24146" y2="81052"/>
                        <a14:foregroundMark x1="24146" y1="81052" x2="23380" y2="91820"/>
                        <a14:foregroundMark x1="23380" y1="91820" x2="17285" y2="98372"/>
                        <a14:foregroundMark x1="17285" y1="98372" x2="11720" y2="97955"/>
                        <a14:foregroundMark x1="8922" y1="91235" x2="2739" y2="86311"/>
                        <a14:foregroundMark x1="2739" y1="86311" x2="2945" y2="75292"/>
                        <a14:foregroundMark x1="2945" y1="75292" x2="9069" y2="67863"/>
                        <a14:foregroundMark x1="9069" y1="67863" x2="16107" y2="75668"/>
                        <a14:foregroundMark x1="16107" y1="75668" x2="15371" y2="87354"/>
                        <a14:foregroundMark x1="15371" y1="87354" x2="9040" y2="91611"/>
                        <a14:foregroundMark x1="9040" y1="91611" x2="9040" y2="91611"/>
                        <a14:foregroundMark x1="46996" y1="96912" x2="44817" y2="80927"/>
                        <a14:foregroundMark x1="44817" y1="80927" x2="51443" y2="64274"/>
                        <a14:foregroundMark x1="51443" y1="64274" x2="63015" y2="52212"/>
                        <a14:foregroundMark x1="63015" y1="52212" x2="77032" y2="43948"/>
                        <a14:foregroundMark x1="77032" y1="43948" x2="82686" y2="52963"/>
                        <a14:foregroundMark x1="82686" y1="52963" x2="80124" y2="64900"/>
                        <a14:foregroundMark x1="80124" y1="64900" x2="74117" y2="76628"/>
                        <a14:foregroundMark x1="74117" y1="76628" x2="47350" y2="96745"/>
                        <a14:foregroundMark x1="60689" y1="7721" x2="64635" y2="20159"/>
                        <a14:foregroundMark x1="64635" y1="20159" x2="52739" y2="44783"/>
                        <a14:foregroundMark x1="52739" y1="44783" x2="34011" y2="61436"/>
                        <a14:foregroundMark x1="34011" y1="61436" x2="19641" y2="64942"/>
                        <a14:foregroundMark x1="19641" y1="64942" x2="20848" y2="49583"/>
                        <a14:foregroundMark x1="20848" y1="49583" x2="35542" y2="27588"/>
                        <a14:foregroundMark x1="35542" y1="27588" x2="58569" y2="8097"/>
                        <a14:foregroundMark x1="58569" y1="8097" x2="60807" y2="7387"/>
                        <a14:foregroundMark x1="56567" y1="7888" x2="64105" y2="8180"/>
                        <a14:foregroundMark x1="64105" y1="8180" x2="66225" y2="21786"/>
                        <a14:foregroundMark x1="66225" y1="21786" x2="60925" y2="45451"/>
                        <a14:foregroundMark x1="60925" y1="45451" x2="50736" y2="64566"/>
                        <a14:foregroundMark x1="50736" y1="64566" x2="31655" y2="79424"/>
                        <a14:foregroundMark x1="31655" y1="79424" x2="17079" y2="81177"/>
                        <a14:foregroundMark x1="17079" y1="81177" x2="10718" y2="69992"/>
                        <a14:foregroundMark x1="10718" y1="69992" x2="11514" y2="57179"/>
                        <a14:foregroundMark x1="11514" y1="57179" x2="16078" y2="42571"/>
                        <a14:foregroundMark x1="16078" y1="42571" x2="23115" y2="31093"/>
                        <a14:foregroundMark x1="23115" y1="31093" x2="47556" y2="13856"/>
                        <a14:foregroundMark x1="47556" y1="13856" x2="47968" y2="13731"/>
                        <a14:foregroundMark x1="51708" y1="11519" x2="52945" y2="11352"/>
                        <a14:foregroundMark x1="54741" y1="9641" x2="62839" y2="9265"/>
                        <a14:foregroundMark x1="62839" y1="9265" x2="64340" y2="21244"/>
                        <a14:foregroundMark x1="64340" y1="21244" x2="57774" y2="35100"/>
                        <a14:foregroundMark x1="57774" y1="35100" x2="49558" y2="31511"/>
                        <a14:foregroundMark x1="49558" y1="31511" x2="49352" y2="20576"/>
                        <a14:foregroundMark x1="49352" y1="20576" x2="52739" y2="11018"/>
                        <a14:foregroundMark x1="52739" y1="11018" x2="54152" y2="9975"/>
                      </a14:backgroundRemoval>
                    </a14:imgEffect>
                  </a14:imgLayer>
                </a14:imgProps>
              </a:ext>
            </a:extLst>
          </a:blip>
          <a:srcRect l="6634" t="6770" r="10559" b="2400"/>
          <a:stretch/>
        </p:blipFill>
        <p:spPr>
          <a:xfrm>
            <a:off x="351331" y="638366"/>
            <a:ext cx="7822150" cy="605353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河川で流せる水量を超えた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地点や堤防が整備されて</a:t>
            </a:r>
            <a:r>
              <a:rPr lang="ja-JP" altLang="en-US" sz="2800" dirty="0" err="1">
                <a:solidFill>
                  <a:srgbClr val="FF0000"/>
                </a:solidFill>
              </a:rPr>
              <a:t>い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ない地点で氾濫！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921622"/>
            <a:ext cx="4161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せん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800" dirty="0">
                <a:solidFill>
                  <a:srgbClr val="FF0000"/>
                </a:solidFill>
              </a:rPr>
              <a:t>が　　　　　　　　　　　　 すい　　りょう                        こ　　　　　　　　　　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398789"/>
            <a:ext cx="28536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　ち　　　てん　　　　　　　　てい　　ぼう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せい　　　び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748C0925-73DF-4384-B67A-003BEF00108E}"/>
              </a:ext>
            </a:extLst>
          </p:cNvPr>
          <p:cNvCxnSpPr/>
          <p:nvPr/>
        </p:nvCxnSpPr>
        <p:spPr>
          <a:xfrm flipV="1">
            <a:off x="1326046" y="4269271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918173E-C2A2-48A7-8AAA-14D7E6B8D198}"/>
              </a:ext>
            </a:extLst>
          </p:cNvPr>
          <p:cNvSpPr txBox="1"/>
          <p:nvPr/>
        </p:nvSpPr>
        <p:spPr>
          <a:xfrm>
            <a:off x="924895" y="1916838"/>
            <a:ext cx="18149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　ち　　　てん　　　　　　　　はん　　らん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44E4FF9-0172-4051-B640-7D53F3FDE49C}"/>
              </a:ext>
            </a:extLst>
          </p:cNvPr>
          <p:cNvSpPr txBox="1"/>
          <p:nvPr/>
        </p:nvSpPr>
        <p:spPr>
          <a:xfrm>
            <a:off x="5040248" y="5596046"/>
            <a:ext cx="47055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下流の低い土地で浸水が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発生！（内水氾濫）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AC451EF-F4AD-4D2F-8F7B-5EFF7B2042F9}"/>
              </a:ext>
            </a:extLst>
          </p:cNvPr>
          <p:cNvSpPr txBox="1"/>
          <p:nvPr/>
        </p:nvSpPr>
        <p:spPr>
          <a:xfrm>
            <a:off x="5165952" y="5531239"/>
            <a:ext cx="3453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</a:t>
            </a:r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ひく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と　　　　</a:t>
            </a:r>
            <a:r>
              <a:rPr lang="ja-JP" altLang="en-US" sz="800" dirty="0">
                <a:solidFill>
                  <a:srgbClr val="FF0000"/>
                </a:solidFill>
              </a:rPr>
              <a:t>ち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 しん　　すい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89DB0BD-5512-430B-9EF5-B74EE7815751}"/>
              </a:ext>
            </a:extLst>
          </p:cNvPr>
          <p:cNvSpPr txBox="1"/>
          <p:nvPr/>
        </p:nvSpPr>
        <p:spPr>
          <a:xfrm>
            <a:off x="5153164" y="6032328"/>
            <a:ext cx="2653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はっ　　せい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ない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すい　　はん　　</a:t>
            </a:r>
            <a:r>
              <a:rPr lang="ja-JP" altLang="en-US" sz="800" dirty="0">
                <a:solidFill>
                  <a:srgbClr val="FF0000"/>
                </a:solidFill>
              </a:rPr>
              <a:t>らん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004CD489-24A6-442E-94F3-D14579C88D94}"/>
              </a:ext>
            </a:extLst>
          </p:cNvPr>
          <p:cNvCxnSpPr>
            <a:cxnSpLocks/>
          </p:cNvCxnSpPr>
          <p:nvPr/>
        </p:nvCxnSpPr>
        <p:spPr>
          <a:xfrm flipH="1" flipV="1">
            <a:off x="3207594" y="6133861"/>
            <a:ext cx="1879177" cy="1900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4E5F6FF2-4B4C-47A2-8487-A2104DE76CC3}"/>
              </a:ext>
            </a:extLst>
          </p:cNvPr>
          <p:cNvCxnSpPr>
            <a:cxnSpLocks/>
          </p:cNvCxnSpPr>
          <p:nvPr/>
        </p:nvCxnSpPr>
        <p:spPr>
          <a:xfrm flipH="1" flipV="1">
            <a:off x="4120046" y="5531239"/>
            <a:ext cx="941221" cy="4017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5383A40-A831-4B03-A582-D91B2C7EEC66}"/>
              </a:ext>
            </a:extLst>
          </p:cNvPr>
          <p:cNvSpPr txBox="1"/>
          <p:nvPr/>
        </p:nvSpPr>
        <p:spPr>
          <a:xfrm>
            <a:off x="6279874" y="3137796"/>
            <a:ext cx="31591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上流では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土砂災害が発生！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37C31E21-4AE9-49F7-8247-EA6833D79B9B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5676055" y="2374150"/>
            <a:ext cx="720414" cy="79157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C188355-B782-41CC-81B1-B46060682454}"/>
              </a:ext>
            </a:extLst>
          </p:cNvPr>
          <p:cNvSpPr txBox="1"/>
          <p:nvPr/>
        </p:nvSpPr>
        <p:spPr>
          <a:xfrm>
            <a:off x="6396469" y="3058006"/>
            <a:ext cx="11288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じょう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</a:t>
            </a:r>
            <a:r>
              <a:rPr lang="ja-JP" altLang="en-US" sz="800" dirty="0">
                <a:solidFill>
                  <a:srgbClr val="FF0000"/>
                </a:solidFill>
              </a:rPr>
              <a:t>りゅう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B72A451-CE90-4D91-BAEE-3DD4C1DAB459}"/>
              </a:ext>
            </a:extLst>
          </p:cNvPr>
          <p:cNvSpPr txBox="1"/>
          <p:nvPr/>
        </p:nvSpPr>
        <p:spPr>
          <a:xfrm>
            <a:off x="6396469" y="3562888"/>
            <a:ext cx="2694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 ど　　　 しゃ　　 さい　　  が</a:t>
            </a:r>
            <a:r>
              <a:rPr lang="ja-JP" altLang="en-US" sz="800" dirty="0" err="1">
                <a:solidFill>
                  <a:srgbClr val="FF0000"/>
                </a:solidFill>
              </a:rPr>
              <a:t>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はっ　　せい　　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5517833-4C09-4181-9539-B2F21CE34D07}"/>
              </a:ext>
            </a:extLst>
          </p:cNvPr>
          <p:cNvSpPr txBox="1"/>
          <p:nvPr/>
        </p:nvSpPr>
        <p:spPr>
          <a:xfrm>
            <a:off x="5530363" y="4313453"/>
            <a:ext cx="315917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小さな河川や水路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が溢れて氾濫！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95C3436-0E18-4131-9C78-4EA96AA58FA3}"/>
              </a:ext>
            </a:extLst>
          </p:cNvPr>
          <p:cNvCxnSpPr>
            <a:cxnSpLocks/>
          </p:cNvCxnSpPr>
          <p:nvPr/>
        </p:nvCxnSpPr>
        <p:spPr>
          <a:xfrm flipH="1">
            <a:off x="4694904" y="4813522"/>
            <a:ext cx="888758" cy="14046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8C5C1D6-E133-4C63-96E9-75DC4DDEB325}"/>
              </a:ext>
            </a:extLst>
          </p:cNvPr>
          <p:cNvSpPr txBox="1"/>
          <p:nvPr/>
        </p:nvSpPr>
        <p:spPr>
          <a:xfrm>
            <a:off x="5607202" y="4233663"/>
            <a:ext cx="28200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 err="1">
                <a:solidFill>
                  <a:srgbClr val="FF0000"/>
                </a:solidFill>
              </a:rPr>
              <a:t>ちい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　　</a:t>
            </a:r>
            <a:r>
              <a:rPr kumimoji="1" lang="ja-JP" altLang="en-US" sz="800" dirty="0">
                <a:solidFill>
                  <a:srgbClr val="FF0000"/>
                </a:solidFill>
              </a:rPr>
              <a:t>　せん　　　　　　　すい　　　ろ　　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37BDDE1-5CF4-4BE7-B2D4-3865C6C7CE21}"/>
              </a:ext>
            </a:extLst>
          </p:cNvPr>
          <p:cNvSpPr txBox="1"/>
          <p:nvPr/>
        </p:nvSpPr>
        <p:spPr>
          <a:xfrm>
            <a:off x="5960472" y="4738545"/>
            <a:ext cx="1824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 あふ　　　　　　　　　　　　はん　　らん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CA8676C0-7481-448A-804D-57419FD9D574}"/>
              </a:ext>
            </a:extLst>
          </p:cNvPr>
          <p:cNvCxnSpPr>
            <a:cxnSpLocks/>
          </p:cNvCxnSpPr>
          <p:nvPr/>
        </p:nvCxnSpPr>
        <p:spPr>
          <a:xfrm>
            <a:off x="5054084" y="3273163"/>
            <a:ext cx="482500" cy="37156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B57381ED-CC9C-47F3-9A06-119063639405}"/>
              </a:ext>
            </a:extLst>
          </p:cNvPr>
          <p:cNvCxnSpPr>
            <a:cxnSpLocks/>
          </p:cNvCxnSpPr>
          <p:nvPr/>
        </p:nvCxnSpPr>
        <p:spPr>
          <a:xfrm flipH="1">
            <a:off x="3934280" y="3458946"/>
            <a:ext cx="637720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73966482-7D16-4EF2-B016-6622D8F1601B}"/>
              </a:ext>
            </a:extLst>
          </p:cNvPr>
          <p:cNvCxnSpPr>
            <a:cxnSpLocks/>
          </p:cNvCxnSpPr>
          <p:nvPr/>
        </p:nvCxnSpPr>
        <p:spPr>
          <a:xfrm flipH="1">
            <a:off x="3852425" y="3315880"/>
            <a:ext cx="948158" cy="859579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図 62">
            <a:extLst>
              <a:ext uri="{FF2B5EF4-FFF2-40B4-BE49-F238E27FC236}">
                <a16:creationId xmlns:a16="http://schemas.microsoft.com/office/drawing/2014/main" id="{58A4C991-4EF5-4160-A1DF-1DDE2B04E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0" y="3201771"/>
            <a:ext cx="2794000" cy="1955800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15EDBB8A-B104-409B-A160-74C74DF80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77" y="1912548"/>
            <a:ext cx="2794000" cy="1955800"/>
          </a:xfrm>
          <a:prstGeom prst="rect">
            <a:avLst/>
          </a:prstGeom>
        </p:spPr>
      </p:pic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72BB6BCA-1402-4FF6-8694-4BD905F160E9}"/>
              </a:ext>
            </a:extLst>
          </p:cNvPr>
          <p:cNvCxnSpPr>
            <a:cxnSpLocks/>
          </p:cNvCxnSpPr>
          <p:nvPr/>
        </p:nvCxnSpPr>
        <p:spPr>
          <a:xfrm flipH="1">
            <a:off x="4116359" y="4568263"/>
            <a:ext cx="1413750" cy="7458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8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3" grpId="0"/>
      <p:bldP spid="45" grpId="0"/>
      <p:bldP spid="46" grpId="0"/>
      <p:bldP spid="47" grpId="0"/>
      <p:bldP spid="49" grpId="0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2A929BB6-5510-4845-9609-710268E1A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" b="99038" l="5552" r="93397">
                        <a14:foregroundMark x1="62185" y1="5560" x2="73199" y2="3763"/>
                        <a14:foregroundMark x1="73199" y1="3763" x2="89496" y2="6145"/>
                        <a14:foregroundMark x1="89496" y1="6145" x2="96128" y2="11789"/>
                        <a14:foregroundMark x1="96128" y1="11789" x2="96609" y2="46906"/>
                        <a14:foregroundMark x1="96609" y1="46906" x2="93878" y2="72032"/>
                        <a14:foregroundMark x1="93878" y1="72032" x2="78541" y2="90217"/>
                        <a14:foregroundMark x1="78541" y1="90217" x2="54022" y2="94732"/>
                        <a14:foregroundMark x1="54022" y1="94732" x2="47869" y2="99749"/>
                        <a14:foregroundMark x1="47869" y1="99749" x2="6092" y2="97575"/>
                        <a14:foregroundMark x1="6092" y1="97575" x2="360" y2="89339"/>
                        <a14:foregroundMark x1="360" y1="89339" x2="2431" y2="77048"/>
                        <a14:foregroundMark x1="2431" y1="77048" x2="25810" y2="39256"/>
                        <a14:foregroundMark x1="25810" y1="39256" x2="49520" y2="18227"/>
                        <a14:foregroundMark x1="49520" y1="18227" x2="58193" y2="13671"/>
                        <a14:foregroundMark x1="58193" y1="13671" x2="62185" y2="5936"/>
                        <a14:foregroundMark x1="87875" y1="4766" x2="93307" y2="14632"/>
                        <a14:foregroundMark x1="93307" y1="14632" x2="94838" y2="25460"/>
                        <a14:foregroundMark x1="94838" y1="25460" x2="89436" y2="67517"/>
                        <a14:foregroundMark x1="89436" y1="67517" x2="84214" y2="78763"/>
                        <a14:foregroundMark x1="84214" y1="78763" x2="61074" y2="85410"/>
                        <a14:foregroundMark x1="61074" y1="85410" x2="50990" y2="96906"/>
                        <a14:foregroundMark x1="50990" y1="96906" x2="31633" y2="99707"/>
                        <a14:foregroundMark x1="31633" y1="99707" x2="12815" y2="92600"/>
                        <a14:foregroundMark x1="12815" y1="92600" x2="4142" y2="85117"/>
                        <a14:foregroundMark x1="4142" y1="85117" x2="1561" y2="74875"/>
                        <a14:foregroundMark x1="1561" y1="74875" x2="15846" y2="66179"/>
                        <a14:foregroundMark x1="15846" y1="66179" x2="64106" y2="2174"/>
                        <a14:foregroundMark x1="64106" y1="2174" x2="78661" y2="418"/>
                        <a14:foregroundMark x1="78661" y1="418" x2="85654" y2="2383"/>
                        <a14:foregroundMark x1="85654" y1="2383" x2="89016" y2="5769"/>
                        <a14:foregroundMark x1="27281" y1="59908" x2="5792" y2="64674"/>
                        <a14:foregroundMark x1="5792" y1="64674" x2="1801" y2="73537"/>
                        <a14:foregroundMark x1="1801" y1="73537" x2="900" y2="85493"/>
                        <a14:foregroundMark x1="900" y1="85493" x2="2881" y2="96488"/>
                        <a14:foregroundMark x1="2881" y1="96488" x2="11645" y2="99457"/>
                        <a14:foregroundMark x1="11645" y1="99457" x2="25750" y2="97575"/>
                        <a14:foregroundMark x1="25750" y1="97575" x2="33884" y2="91681"/>
                        <a14:foregroundMark x1="33884" y1="91681" x2="35144" y2="76547"/>
                        <a14:foregroundMark x1="35144" y1="76547" x2="32473" y2="62876"/>
                        <a14:foregroundMark x1="32473" y1="62876" x2="26140" y2="60326"/>
                        <a14:foregroundMark x1="34394" y1="65844" x2="43818" y2="62709"/>
                        <a14:foregroundMark x1="43818" y1="62709" x2="51591" y2="64298"/>
                        <a14:foregroundMark x1="51591" y1="64298" x2="58764" y2="70443"/>
                        <a14:foregroundMark x1="58764" y1="70443" x2="62965" y2="82191"/>
                        <a14:foregroundMark x1="62965" y1="82191" x2="62365" y2="93896"/>
                        <a14:foregroundMark x1="62365" y1="93896" x2="54112" y2="99666"/>
                        <a14:foregroundMark x1="54112" y1="99666" x2="32203" y2="98453"/>
                        <a14:foregroundMark x1="32203" y1="98453" x2="28992" y2="86915"/>
                        <a14:foregroundMark x1="28992" y1="86915" x2="33523" y2="66054"/>
                        <a14:foregroundMark x1="52131" y1="418" x2="91026" y2="3344"/>
                        <a14:foregroundMark x1="91026" y1="3344" x2="94448" y2="84156"/>
                        <a14:foregroundMark x1="94448" y1="84156" x2="91146" y2="93729"/>
                        <a14:foregroundMark x1="91146" y1="93729" x2="66567" y2="97074"/>
                        <a14:foregroundMark x1="66567" y1="97074" x2="13085" y2="97868"/>
                        <a14:foregroundMark x1="13085" y1="97868" x2="4862" y2="92182"/>
                        <a14:foregroundMark x1="4862" y1="92182" x2="4592" y2="76547"/>
                        <a14:foregroundMark x1="4592" y1="76547" x2="26591" y2="36497"/>
                        <a14:foregroundMark x1="26591" y1="36497" x2="57053" y2="9574"/>
                        <a14:foregroundMark x1="57053" y1="9574" x2="51621" y2="209"/>
                        <a14:foregroundMark x1="51621" y1="209" x2="50570" y2="627"/>
                        <a14:foregroundMark x1="25450" y1="61706" x2="7053" y2="72826"/>
                        <a14:foregroundMark x1="7053" y1="72826" x2="2881" y2="81814"/>
                        <a14:foregroundMark x1="2881" y1="81814" x2="4622" y2="92768"/>
                        <a14:foregroundMark x1="4622" y1="92768" x2="13655" y2="99791"/>
                        <a14:foregroundMark x1="13655" y1="99791" x2="31273" y2="99038"/>
                        <a14:foregroundMark x1="31273" y1="99038" x2="39646" y2="99833"/>
                        <a14:foregroundMark x1="39646" y1="99833" x2="52131" y2="99122"/>
                        <a14:foregroundMark x1="52131" y1="99122" x2="58643" y2="94565"/>
                        <a14:foregroundMark x1="58643" y1="94565" x2="62845" y2="85159"/>
                        <a14:foregroundMark x1="62845" y1="85159" x2="61495" y2="71990"/>
                        <a14:foregroundMark x1="61495" y1="71990" x2="55402" y2="65886"/>
                        <a14:foregroundMark x1="55402" y1="65886" x2="32593" y2="60117"/>
                        <a14:foregroundMark x1="32593" y1="60117" x2="25090" y2="61120"/>
                        <a14:foregroundMark x1="25090" y1="61120" x2="24460" y2="62500"/>
                        <a14:foregroundMark x1="42767" y1="68813" x2="50840" y2="70652"/>
                        <a14:foregroundMark x1="50840" y1="70652" x2="44898" y2="77550"/>
                        <a14:foregroundMark x1="44898" y1="77550" x2="39766" y2="70485"/>
                        <a14:foregroundMark x1="39766" y1="70485" x2="43307" y2="69816"/>
                        <a14:foregroundMark x1="25150" y1="74540" x2="18397" y2="77843"/>
                        <a14:foregroundMark x1="18397" y1="77843" x2="19928" y2="67977"/>
                        <a14:foregroundMark x1="19928" y1="67977" x2="24880" y2="74331"/>
                        <a14:foregroundMark x1="11104" y1="94105" x2="3962" y2="91848"/>
                        <a14:foregroundMark x1="3962" y1="91848" x2="1501" y2="78303"/>
                        <a14:foregroundMark x1="1501" y1="78303" x2="5582" y2="68855"/>
                        <a14:foregroundMark x1="5582" y1="68855" x2="13685" y2="67768"/>
                        <a14:foregroundMark x1="13685" y1="67768" x2="17977" y2="76087"/>
                        <a14:foregroundMark x1="17977" y1="76087" x2="18607" y2="86789"/>
                        <a14:foregroundMark x1="18607" y1="86789" x2="11255" y2="94105"/>
                        <a14:foregroundMark x1="88445" y1="34030" x2="94058" y2="41973"/>
                        <a14:foregroundMark x1="94058" y1="41973" x2="93397" y2="53428"/>
                        <a14:foregroundMark x1="93397" y1="53428" x2="81273" y2="70610"/>
                        <a14:foregroundMark x1="81273" y1="70610" x2="74310" y2="77885"/>
                        <a14:foregroundMark x1="74310" y1="77885" x2="66417" y2="81605"/>
                        <a14:foregroundMark x1="66417" y1="81605" x2="58884" y2="77968"/>
                        <a14:foregroundMark x1="58884" y1="77968" x2="58403" y2="66931"/>
                        <a14:foregroundMark x1="58403" y1="66931" x2="63866" y2="56982"/>
                        <a14:foregroundMark x1="63866" y1="56982" x2="89286" y2="34197"/>
                      </a14:backgroundRemoval>
                    </a14:imgEffect>
                  </a14:imgLayer>
                </a14:imgProps>
              </a:ext>
            </a:extLst>
          </a:blip>
          <a:srcRect l="6013" t="7895" r="9093" b="1920"/>
          <a:stretch/>
        </p:blipFill>
        <p:spPr>
          <a:xfrm>
            <a:off x="329498" y="692319"/>
            <a:ext cx="7869154" cy="6001244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2800" dirty="0">
                <a:solidFill>
                  <a:srgbClr val="FF0000"/>
                </a:solidFill>
              </a:rPr>
              <a:t>時間をかけて下流の河川の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水位も上昇して、堤防が整備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されている</a:t>
            </a:r>
            <a:r>
              <a:rPr kumimoji="1" lang="ja-JP" altLang="en-US" sz="2800" dirty="0">
                <a:solidFill>
                  <a:srgbClr val="FF0000"/>
                </a:solidFill>
              </a:rPr>
              <a:t>下流でも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氾濫が発生！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921622"/>
            <a:ext cx="39036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 </a:t>
            </a:r>
            <a:r>
              <a:rPr lang="ja-JP" altLang="en-US" sz="800" dirty="0">
                <a:solidFill>
                  <a:srgbClr val="FF0000"/>
                </a:solidFill>
              </a:rPr>
              <a:t>かん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                                                か　　 りゅう       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　　</a:t>
            </a:r>
            <a:r>
              <a:rPr kumimoji="1" lang="ja-JP" altLang="en-US" sz="800" dirty="0">
                <a:solidFill>
                  <a:srgbClr val="FF0000"/>
                </a:solidFill>
              </a:rPr>
              <a:t>　せん</a:t>
            </a:r>
            <a:endParaRPr lang="en-US" altLang="ja-JP" sz="8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438545"/>
            <a:ext cx="43620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すい　　　い　　　　　　　 じょう　　しょう　　　　　　　　　　　　　　 てい　　ぼう　　　　　　　　せい　　　び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748C0925-73DF-4384-B67A-003BEF00108E}"/>
              </a:ext>
            </a:extLst>
          </p:cNvPr>
          <p:cNvCxnSpPr/>
          <p:nvPr/>
        </p:nvCxnSpPr>
        <p:spPr>
          <a:xfrm flipV="1">
            <a:off x="1326046" y="4269271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円/楕円 52">
            <a:extLst>
              <a:ext uri="{FF2B5EF4-FFF2-40B4-BE49-F238E27FC236}">
                <a16:creationId xmlns:a16="http://schemas.microsoft.com/office/drawing/2014/main" id="{AF640094-E0C5-4978-90E6-2BA8BA4CAF90}"/>
              </a:ext>
            </a:extLst>
          </p:cNvPr>
          <p:cNvSpPr/>
          <p:nvPr/>
        </p:nvSpPr>
        <p:spPr>
          <a:xfrm>
            <a:off x="2883564" y="4704155"/>
            <a:ext cx="724564" cy="5605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53">
            <a:extLst>
              <a:ext uri="{FF2B5EF4-FFF2-40B4-BE49-F238E27FC236}">
                <a16:creationId xmlns:a16="http://schemas.microsoft.com/office/drawing/2014/main" id="{3BC18BD4-ABD5-40CA-B7B1-F623CD7E088A}"/>
              </a:ext>
            </a:extLst>
          </p:cNvPr>
          <p:cNvSpPr/>
          <p:nvPr/>
        </p:nvSpPr>
        <p:spPr>
          <a:xfrm>
            <a:off x="1978380" y="4639361"/>
            <a:ext cx="782153" cy="46823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F4AB29A-7FA9-40F4-9CA8-1DDCFCF8F276}"/>
              </a:ext>
            </a:extLst>
          </p:cNvPr>
          <p:cNvSpPr/>
          <p:nvPr/>
        </p:nvSpPr>
        <p:spPr>
          <a:xfrm>
            <a:off x="2767788" y="5236040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3989902-11E3-47FF-82F5-0EF5E59AE56F}"/>
              </a:ext>
            </a:extLst>
          </p:cNvPr>
          <p:cNvSpPr/>
          <p:nvPr/>
        </p:nvSpPr>
        <p:spPr>
          <a:xfrm>
            <a:off x="1030444" y="4927585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C6DE622D-6C30-4F0D-9F2F-EE9A1D874F5A}"/>
              </a:ext>
            </a:extLst>
          </p:cNvPr>
          <p:cNvCxnSpPr>
            <a:cxnSpLocks/>
          </p:cNvCxnSpPr>
          <p:nvPr/>
        </p:nvCxnSpPr>
        <p:spPr>
          <a:xfrm>
            <a:off x="5054084" y="3273163"/>
            <a:ext cx="482500" cy="37156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5DA044C2-1528-43E8-8B80-13FE7A1FEF18}"/>
              </a:ext>
            </a:extLst>
          </p:cNvPr>
          <p:cNvCxnSpPr>
            <a:cxnSpLocks/>
          </p:cNvCxnSpPr>
          <p:nvPr/>
        </p:nvCxnSpPr>
        <p:spPr>
          <a:xfrm flipH="1">
            <a:off x="3934280" y="3458946"/>
            <a:ext cx="637720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E2C024D5-245D-478A-A088-85380C6ACEFF}"/>
              </a:ext>
            </a:extLst>
          </p:cNvPr>
          <p:cNvCxnSpPr>
            <a:cxnSpLocks/>
          </p:cNvCxnSpPr>
          <p:nvPr/>
        </p:nvCxnSpPr>
        <p:spPr>
          <a:xfrm flipH="1">
            <a:off x="3852425" y="3315880"/>
            <a:ext cx="948158" cy="859579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図 34">
            <a:extLst>
              <a:ext uri="{FF2B5EF4-FFF2-40B4-BE49-F238E27FC236}">
                <a16:creationId xmlns:a16="http://schemas.microsoft.com/office/drawing/2014/main" id="{025EC28F-7C71-41B0-B610-F54F5F9E7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977" y="1912548"/>
            <a:ext cx="2794000" cy="1955800"/>
          </a:xfrm>
          <a:prstGeom prst="rect">
            <a:avLst/>
          </a:prstGeom>
        </p:spPr>
      </p:pic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77E5383B-52F9-4E43-892F-B03094BB9C8C}"/>
              </a:ext>
            </a:extLst>
          </p:cNvPr>
          <p:cNvCxnSpPr>
            <a:cxnSpLocks/>
          </p:cNvCxnSpPr>
          <p:nvPr/>
        </p:nvCxnSpPr>
        <p:spPr>
          <a:xfrm flipH="1">
            <a:off x="2106527" y="4744053"/>
            <a:ext cx="948158" cy="859579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9BBC33FD-C457-4F92-A634-F81A4B0A48EC}"/>
              </a:ext>
            </a:extLst>
          </p:cNvPr>
          <p:cNvCxnSpPr>
            <a:cxnSpLocks/>
          </p:cNvCxnSpPr>
          <p:nvPr/>
        </p:nvCxnSpPr>
        <p:spPr>
          <a:xfrm>
            <a:off x="2741837" y="5739478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9AA455C4-9DFB-40DE-8270-CCE1F5A53D4D}"/>
              </a:ext>
            </a:extLst>
          </p:cNvPr>
          <p:cNvCxnSpPr>
            <a:cxnSpLocks/>
          </p:cNvCxnSpPr>
          <p:nvPr/>
        </p:nvCxnSpPr>
        <p:spPr>
          <a:xfrm>
            <a:off x="3955151" y="4652911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3678A94-4BEC-460B-9454-289C3764504B}"/>
              </a:ext>
            </a:extLst>
          </p:cNvPr>
          <p:cNvCxnSpPr>
            <a:cxnSpLocks/>
          </p:cNvCxnSpPr>
          <p:nvPr/>
        </p:nvCxnSpPr>
        <p:spPr>
          <a:xfrm flipH="1">
            <a:off x="829942" y="5489590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6CDA1678-6A6F-465E-96D0-0F56AF95167D}"/>
              </a:ext>
            </a:extLst>
          </p:cNvPr>
          <p:cNvCxnSpPr>
            <a:cxnSpLocks/>
          </p:cNvCxnSpPr>
          <p:nvPr/>
        </p:nvCxnSpPr>
        <p:spPr>
          <a:xfrm flipH="1">
            <a:off x="1897565" y="4687839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D06DC9F-BD66-432D-AB29-E6184D4FD83F}"/>
              </a:ext>
            </a:extLst>
          </p:cNvPr>
          <p:cNvSpPr txBox="1"/>
          <p:nvPr/>
        </p:nvSpPr>
        <p:spPr>
          <a:xfrm>
            <a:off x="1888297" y="1949522"/>
            <a:ext cx="7521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　か　　 りゅう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7F5F126-429D-4D7C-B967-3FD9E90EDC8F}"/>
              </a:ext>
            </a:extLst>
          </p:cNvPr>
          <p:cNvSpPr txBox="1"/>
          <p:nvPr/>
        </p:nvSpPr>
        <p:spPr>
          <a:xfrm>
            <a:off x="278315" y="2431664"/>
            <a:ext cx="18517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はん　　　らん　　　　　　　  はっ　　せい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55E47DD-9AEA-4E31-82DE-06F42C6B99D8}"/>
              </a:ext>
            </a:extLst>
          </p:cNvPr>
          <p:cNvSpPr txBox="1"/>
          <p:nvPr/>
        </p:nvSpPr>
        <p:spPr>
          <a:xfrm>
            <a:off x="5159519" y="5317754"/>
            <a:ext cx="416417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堤防が決壊して河川の中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の水がまちのなかに流れ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込んでくる！（外水氾濫）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3C0FA19-3632-4C3C-BFBD-A0FDBC0924BD}"/>
              </a:ext>
            </a:extLst>
          </p:cNvPr>
          <p:cNvSpPr txBox="1"/>
          <p:nvPr/>
        </p:nvSpPr>
        <p:spPr>
          <a:xfrm>
            <a:off x="5285223" y="5252947"/>
            <a:ext cx="3166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てい　　ぼう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けっ　　かい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　　</a:t>
            </a:r>
            <a:r>
              <a:rPr kumimoji="1" lang="ja-JP" altLang="en-US" sz="800" dirty="0">
                <a:solidFill>
                  <a:srgbClr val="FF0000"/>
                </a:solidFill>
              </a:rPr>
              <a:t>　せん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0936E0E-842F-4D0B-9EED-D57751C2A79C}"/>
              </a:ext>
            </a:extLst>
          </p:cNvPr>
          <p:cNvSpPr txBox="1"/>
          <p:nvPr/>
        </p:nvSpPr>
        <p:spPr>
          <a:xfrm>
            <a:off x="5616991" y="5740784"/>
            <a:ext cx="36166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みず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　　　　　　　　　　　　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800" dirty="0">
                <a:solidFill>
                  <a:srgbClr val="FF0000"/>
                </a:solidFill>
              </a:rPr>
              <a:t>が　　　　　　　　</a:t>
            </a:r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DD0D6380-408C-4321-9C5C-0BCB2CA90CE4}"/>
              </a:ext>
            </a:extLst>
          </p:cNvPr>
          <p:cNvCxnSpPr>
            <a:cxnSpLocks/>
            <a:endCxn id="38" idx="5"/>
          </p:cNvCxnSpPr>
          <p:nvPr/>
        </p:nvCxnSpPr>
        <p:spPr>
          <a:xfrm flipH="1" flipV="1">
            <a:off x="3502018" y="5182607"/>
            <a:ext cx="1559252" cy="75036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F690E72-84E0-4288-9354-0CFF96E33CEF}"/>
              </a:ext>
            </a:extLst>
          </p:cNvPr>
          <p:cNvSpPr txBox="1"/>
          <p:nvPr/>
        </p:nvSpPr>
        <p:spPr>
          <a:xfrm>
            <a:off x="5237638" y="6243796"/>
            <a:ext cx="3940502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   こ　　　　　　　　　　　　　　　　　　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が</a:t>
            </a:r>
            <a:r>
              <a:rPr lang="ja-JP" altLang="en-US" sz="800" dirty="0" err="1">
                <a:solidFill>
                  <a:srgbClr val="FF0000"/>
                </a:solidFill>
              </a:rPr>
              <a:t>い</a:t>
            </a:r>
            <a:r>
              <a:rPr lang="ja-JP" altLang="en-US" sz="800" dirty="0">
                <a:solidFill>
                  <a:srgbClr val="FF0000"/>
                </a:solidFill>
              </a:rPr>
              <a:t>　　 すい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  はん　　らん　　　　　</a:t>
            </a: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7FFE190C-8443-42A1-979A-8F2AC3DE3FA9}"/>
              </a:ext>
            </a:extLst>
          </p:cNvPr>
          <p:cNvCxnSpPr>
            <a:cxnSpLocks/>
          </p:cNvCxnSpPr>
          <p:nvPr/>
        </p:nvCxnSpPr>
        <p:spPr>
          <a:xfrm flipH="1" flipV="1">
            <a:off x="2767788" y="4744053"/>
            <a:ext cx="2380626" cy="77364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図 61">
            <a:extLst>
              <a:ext uri="{FF2B5EF4-FFF2-40B4-BE49-F238E27FC236}">
                <a16:creationId xmlns:a16="http://schemas.microsoft.com/office/drawing/2014/main" id="{1F1275FE-7C51-45FA-9291-E4DF0D4CE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0" y="3201771"/>
            <a:ext cx="279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0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9CD25E67-795F-486D-B5ED-131B37FAC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1" b="98161" l="5471" r="97647">
                        <a14:foregroundMark x1="67176" y1="1798" x2="94682" y2="4390"/>
                        <a14:foregroundMark x1="94682" y1="4390" x2="98411" y2="11538"/>
                        <a14:foregroundMark x1="98411" y1="11538" x2="97249" y2="38712"/>
                        <a14:foregroundMark x1="97249" y1="38712" x2="92512" y2="55978"/>
                        <a14:foregroundMark x1="92512" y1="55978" x2="79034" y2="81313"/>
                        <a14:foregroundMark x1="79034" y1="81313" x2="72769" y2="83946"/>
                        <a14:foregroundMark x1="72769" y1="83946" x2="60300" y2="93896"/>
                        <a14:foregroundMark x1="60300" y1="93896" x2="12378" y2="99958"/>
                        <a14:foregroundMark x1="12378" y1="99958" x2="5685" y2="96990"/>
                        <a14:foregroundMark x1="5685" y1="96990" x2="2812" y2="84448"/>
                        <a14:foregroundMark x1="2812" y1="84448" x2="2842" y2="72074"/>
                        <a14:foregroundMark x1="2842" y1="72074" x2="5501" y2="58946"/>
                        <a14:foregroundMark x1="5501" y1="58946" x2="10727" y2="49331"/>
                        <a14:foregroundMark x1="10727" y1="49331" x2="67940" y2="1171"/>
                        <a14:foregroundMark x1="88295" y1="3554" x2="94163" y2="8319"/>
                        <a14:foregroundMark x1="94163" y1="8319" x2="97402" y2="17140"/>
                        <a14:foregroundMark x1="97402" y1="17140" x2="97677" y2="26965"/>
                        <a14:foregroundMark x1="97677" y1="26965" x2="88631" y2="61915"/>
                        <a14:foregroundMark x1="88631" y1="61915" x2="83741" y2="66848"/>
                        <a14:foregroundMark x1="83741" y1="66848" x2="77842" y2="59448"/>
                        <a14:foregroundMark x1="77842" y1="59448" x2="76498" y2="32860"/>
                        <a14:foregroundMark x1="76498" y1="32860" x2="78515" y2="22659"/>
                        <a14:foregroundMark x1="78515" y1="22659" x2="87989" y2="3303"/>
                        <a14:foregroundMark x1="54707" y1="6104" x2="62011" y2="5686"/>
                        <a14:foregroundMark x1="62011" y1="5686" x2="68215" y2="7441"/>
                        <a14:foregroundMark x1="68215" y1="7441" x2="69957" y2="19147"/>
                        <a14:foregroundMark x1="69957" y1="19147" x2="65373" y2="36204"/>
                        <a14:foregroundMark x1="65373" y1="36204" x2="60544" y2="44482"/>
                        <a14:foregroundMark x1="60544" y1="44482" x2="14823" y2="79640"/>
                        <a14:foregroundMark x1="14823" y1="79640" x2="10422" y2="86706"/>
                        <a14:foregroundMark x1="10422" y1="86706" x2="5501" y2="80811"/>
                        <a14:foregroundMark x1="5501" y1="80811" x2="14395" y2="55936"/>
                        <a14:foregroundMark x1="14395" y1="55936" x2="54707" y2="6564"/>
                        <a14:foregroundMark x1="56449" y1="3972" x2="62561" y2="3428"/>
                        <a14:foregroundMark x1="62561" y1="3428" x2="69804" y2="6898"/>
                        <a14:foregroundMark x1="69804" y1="6898" x2="72738" y2="15385"/>
                        <a14:foregroundMark x1="72738" y1="15385" x2="72708" y2="25460"/>
                        <a14:foregroundMark x1="72708" y1="25460" x2="63967" y2="51254"/>
                        <a14:foregroundMark x1="63967" y1="51254" x2="51161" y2="67977"/>
                        <a14:foregroundMark x1="51161" y1="67977" x2="29370" y2="83445"/>
                        <a14:foregroundMark x1="29370" y1="83445" x2="19866" y2="86664"/>
                        <a14:foregroundMark x1="19866" y1="86664" x2="12989" y2="85284"/>
                        <a14:foregroundMark x1="12989" y1="85284" x2="8405" y2="73286"/>
                        <a14:foregroundMark x1="8405" y1="73286" x2="8924" y2="41430"/>
                        <a14:foregroundMark x1="8924" y1="41430" x2="12531" y2="32191"/>
                        <a14:foregroundMark x1="12531" y1="32191" x2="36339" y2="14298"/>
                        <a14:foregroundMark x1="36339" y1="14298" x2="57060" y2="4181"/>
                        <a14:foregroundMark x1="59749" y1="5895" x2="66198" y2="5895"/>
                        <a14:foregroundMark x1="66198" y1="5895" x2="71852" y2="14841"/>
                        <a14:foregroundMark x1="71852" y1="14841" x2="65831" y2="38545"/>
                        <a14:foregroundMark x1="65831" y1="38545" x2="55807" y2="56062"/>
                        <a14:foregroundMark x1="55807" y1="56062" x2="20416" y2="83194"/>
                        <a14:foregroundMark x1="20416" y1="83194" x2="14303" y2="86079"/>
                        <a14:foregroundMark x1="14303" y1="86079" x2="7916" y2="72659"/>
                        <a14:foregroundMark x1="7916" y1="72659" x2="9322" y2="52007"/>
                        <a14:foregroundMark x1="9322" y1="52007" x2="11461" y2="42977"/>
                        <a14:foregroundMark x1="11461" y1="42977" x2="17451" y2="32191"/>
                        <a14:foregroundMark x1="17451" y1="32191" x2="57671" y2="5936"/>
                        <a14:foregroundMark x1="57671" y1="5936" x2="60391" y2="5686"/>
                        <a14:foregroundMark x1="61186" y1="5059" x2="69896" y2="4640"/>
                        <a14:foregroundMark x1="69896" y1="4640" x2="72127" y2="15426"/>
                        <a14:foregroundMark x1="72127" y1="15426" x2="69346" y2="30393"/>
                        <a14:foregroundMark x1="69346" y1="30393" x2="65098" y2="38420"/>
                        <a14:foregroundMark x1="65098" y1="38420" x2="59933" y2="44147"/>
                        <a14:foregroundMark x1="59933" y1="44147" x2="50550" y2="46823"/>
                        <a14:foregroundMark x1="50550" y1="46823" x2="44254" y2="38963"/>
                        <a14:foregroundMark x1="44254" y1="38963" x2="44866" y2="25753"/>
                        <a14:foregroundMark x1="44866" y1="25753" x2="53056" y2="9699"/>
                        <a14:foregroundMark x1="53056" y1="9699" x2="58130" y2="4515"/>
                        <a14:foregroundMark x1="58130" y1="4515" x2="61644" y2="4390"/>
                        <a14:foregroundMark x1="26956" y1="29849" x2="40617" y2="26839"/>
                        <a14:foregroundMark x1="40617" y1="26839" x2="48380" y2="31271"/>
                        <a14:foregroundMark x1="48380" y1="31271" x2="51314" y2="41221"/>
                        <a14:foregroundMark x1="51314" y1="41221" x2="51620" y2="53177"/>
                        <a14:foregroundMark x1="51620" y1="53177" x2="46974" y2="63838"/>
                        <a14:foregroundMark x1="46974" y1="63838" x2="39976" y2="67893"/>
                        <a14:foregroundMark x1="39976" y1="67893" x2="21974" y2="67182"/>
                        <a14:foregroundMark x1="21974" y1="67182" x2="18093" y2="55518"/>
                        <a14:foregroundMark x1="18093" y1="55518" x2="18001" y2="44398"/>
                        <a14:foregroundMark x1="18001" y1="44398" x2="20599" y2="36915"/>
                        <a14:foregroundMark x1="20599" y1="36915" x2="27109" y2="30059"/>
                        <a14:foregroundMark x1="70782" y1="48829" x2="78056" y2="50836"/>
                        <a14:foregroundMark x1="78056" y1="50836" x2="83282" y2="56814"/>
                        <a14:foregroundMark x1="83282" y1="56814" x2="84994" y2="68227"/>
                        <a14:foregroundMark x1="84994" y1="68227" x2="83344" y2="80184"/>
                        <a14:foregroundMark x1="83344" y1="80184" x2="77414" y2="89005"/>
                        <a14:foregroundMark x1="77414" y1="89005" x2="63142" y2="90803"/>
                        <a14:foregroundMark x1="63142" y1="90803" x2="57457" y2="88002"/>
                        <a14:foregroundMark x1="57457" y1="88002" x2="55807" y2="77258"/>
                        <a14:foregroundMark x1="55807" y1="77258" x2="59016" y2="65259"/>
                        <a14:foregroundMark x1="59016" y1="65259" x2="70324" y2="48620"/>
                        <a14:foregroundMark x1="41137" y1="71070" x2="50550" y2="71112"/>
                        <a14:foregroundMark x1="50550" y1="71112" x2="56388" y2="73871"/>
                        <a14:foregroundMark x1="56388" y1="73871" x2="57855" y2="82316"/>
                        <a14:foregroundMark x1="57855" y1="82316" x2="53881" y2="89465"/>
                        <a14:foregroundMark x1="53881" y1="89465" x2="35269" y2="98161"/>
                        <a14:foregroundMark x1="35269" y1="98161" x2="30837" y2="90468"/>
                        <a14:foregroundMark x1="30837" y1="90468" x2="40740" y2="74373"/>
                        <a14:foregroundMark x1="40740" y1="74373" x2="47402" y2="68562"/>
                        <a14:foregroundMark x1="47402" y1="68562" x2="46974" y2="69314"/>
                      </a14:backgroundRemoval>
                    </a14:imgEffect>
                  </a14:imgLayer>
                </a14:imgProps>
              </a:ext>
            </a:extLst>
          </a:blip>
          <a:srcRect l="6448" t="6463" r="7435" b="1755"/>
          <a:stretch/>
        </p:blipFill>
        <p:spPr>
          <a:xfrm>
            <a:off x="204375" y="2575413"/>
            <a:ext cx="2708399" cy="211024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B0796D5-D49A-4658-8986-9F72B1D50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99791" l="2450" r="95823">
                        <a14:foregroundMark x1="69190" y1="1843" x2="92871" y2="2638"/>
                        <a14:foregroundMark x1="92871" y1="2638" x2="98524" y2="7747"/>
                        <a14:foregroundMark x1="98524" y1="7747" x2="94190" y2="58291"/>
                        <a14:foregroundMark x1="94190" y1="58291" x2="85082" y2="79816"/>
                        <a14:foregroundMark x1="85082" y1="79816" x2="61840" y2="95603"/>
                        <a14:foregroundMark x1="61840" y1="95603" x2="7286" y2="95519"/>
                        <a14:foregroundMark x1="7286" y1="95519" x2="2104" y2="89782"/>
                        <a14:foregroundMark x1="2104" y1="89782" x2="3580" y2="67337"/>
                        <a14:foregroundMark x1="3580" y1="67337" x2="10459" y2="52303"/>
                        <a14:foregroundMark x1="10459" y1="52303" x2="67714" y2="3643"/>
                        <a14:foregroundMark x1="67714" y1="3643" x2="68844" y2="1633"/>
                        <a14:foregroundMark x1="52607" y1="6240" x2="62406" y2="6449"/>
                        <a14:foregroundMark x1="62406" y1="6449" x2="69315" y2="13233"/>
                        <a14:foregroundMark x1="69315" y1="13233" x2="71639" y2="22822"/>
                        <a14:foregroundMark x1="71639" y1="22822" x2="71168" y2="32035"/>
                        <a14:foregroundMark x1="71168" y1="32035" x2="63160" y2="51717"/>
                        <a14:foregroundMark x1="63160" y1="51717" x2="49121" y2="67923"/>
                        <a14:foregroundMark x1="49121" y1="67923" x2="23084" y2="78308"/>
                        <a14:foregroundMark x1="23084" y1="78308" x2="16143" y2="78308"/>
                        <a14:foregroundMark x1="16143" y1="78308" x2="11778" y2="67127"/>
                        <a14:foregroundMark x1="11778" y1="67127" x2="11401" y2="49330"/>
                        <a14:foregroundMark x1="11401" y1="49330" x2="15107" y2="36139"/>
                        <a14:foregroundMark x1="15107" y1="36139" x2="47299" y2="8710"/>
                        <a14:foregroundMark x1="47299" y1="8710" x2="53612" y2="6910"/>
                        <a14:foregroundMark x1="53612" y1="6910" x2="53612" y2="7119"/>
                        <a14:foregroundMark x1="87374" y1="6910" x2="94410" y2="10176"/>
                        <a14:foregroundMark x1="94410" y1="10176" x2="96482" y2="18928"/>
                        <a14:foregroundMark x1="96482" y1="18928" x2="95854" y2="30528"/>
                        <a14:foregroundMark x1="95854" y1="30528" x2="88851" y2="47529"/>
                        <a14:foregroundMark x1="88851" y1="47529" x2="77167" y2="60176"/>
                        <a14:foregroundMark x1="77167" y1="60176" x2="72959" y2="49874"/>
                        <a14:foregroundMark x1="72959" y1="49874" x2="73178" y2="27806"/>
                        <a14:foregroundMark x1="73178" y1="27806" x2="80371" y2="10511"/>
                        <a14:foregroundMark x1="80371" y1="10511" x2="86307" y2="8333"/>
                        <a14:foregroundMark x1="86307" y1="8333" x2="87374" y2="7119"/>
                        <a14:foregroundMark x1="51633" y1="9296" x2="60992" y2="9296"/>
                        <a14:foregroundMark x1="60992" y1="9296" x2="67148" y2="13107"/>
                        <a14:foregroundMark x1="67148" y1="13107" x2="68247" y2="23199"/>
                        <a14:foregroundMark x1="68247" y1="23199" x2="61778" y2="41960"/>
                        <a14:foregroundMark x1="61778" y1="41960" x2="45446" y2="61977"/>
                        <a14:foregroundMark x1="45446" y1="61977" x2="28643" y2="70436"/>
                        <a14:foregroundMark x1="28643" y1="70436" x2="20634" y2="67337"/>
                        <a14:foregroundMark x1="20634" y1="67337" x2="19347" y2="53811"/>
                        <a14:foregroundMark x1="19347" y1="53811" x2="21765" y2="43467"/>
                        <a14:foregroundMark x1="21765" y1="43467" x2="32286" y2="25335"/>
                        <a14:foregroundMark x1="32286" y1="25335" x2="45163" y2="13275"/>
                        <a14:foregroundMark x1="45163" y1="13275" x2="51413" y2="9715"/>
                        <a14:foregroundMark x1="51413" y1="9715" x2="51790" y2="9296"/>
                        <a14:foregroundMark x1="50503" y1="5151" x2="69567" y2="9380"/>
                        <a14:foregroundMark x1="69567" y1="9380" x2="71137" y2="20436"/>
                        <a14:foregroundMark x1="71137" y1="20436" x2="63756" y2="44933"/>
                        <a14:foregroundMark x1="63756" y1="44933" x2="53863" y2="56616"/>
                        <a14:foregroundMark x1="53863" y1="56616" x2="24906" y2="74414"/>
                        <a14:foregroundMark x1="24906" y1="74414" x2="17808" y2="76759"/>
                        <a14:foregroundMark x1="17808" y1="76759" x2="10616" y2="65494"/>
                        <a14:foregroundMark x1="10616" y1="65494" x2="9171" y2="56742"/>
                        <a14:foregroundMark x1="9171" y1="56742" x2="13128" y2="36809"/>
                        <a14:foregroundMark x1="13128" y1="36809" x2="17871" y2="28978"/>
                        <a14:foregroundMark x1="17871" y1="28978" x2="52418" y2="6407"/>
                        <a14:foregroundMark x1="52418" y1="6407" x2="50503" y2="5360"/>
                        <a14:foregroundMark x1="72142" y1="53224" x2="83354" y2="53099"/>
                        <a14:foregroundMark x1="83354" y1="53099" x2="86903" y2="62018"/>
                        <a14:foregroundMark x1="86903" y1="62018" x2="83606" y2="74288"/>
                        <a14:foregroundMark x1="83606" y1="74288" x2="78015" y2="80653"/>
                        <a14:foregroundMark x1="78015" y1="80653" x2="61244" y2="87353"/>
                        <a14:foregroundMark x1="61244" y1="87353" x2="53298" y2="86893"/>
                        <a14:foregroundMark x1="53298" y1="86893" x2="55465" y2="73911"/>
                        <a14:foregroundMark x1="55465" y1="73911" x2="66363" y2="55570"/>
                        <a14:foregroundMark x1="66363" y1="55570" x2="71639" y2="51089"/>
                        <a14:foregroundMark x1="71639" y1="51089" x2="72299" y2="53894"/>
                        <a14:foregroundMark x1="59328" y1="4062" x2="67117" y2="6240"/>
                        <a14:foregroundMark x1="67117" y1="6240" x2="68185" y2="15913"/>
                        <a14:foregroundMark x1="68185" y1="15913" x2="66112" y2="28308"/>
                        <a14:foregroundMark x1="66112" y1="28308" x2="61652" y2="34841"/>
                        <a14:foregroundMark x1="61652" y1="34841" x2="55371" y2="34213"/>
                        <a14:foregroundMark x1="55371" y1="34213" x2="51508" y2="14950"/>
                        <a14:foregroundMark x1="51508" y1="14950" x2="53643" y2="6658"/>
                        <a14:foregroundMark x1="53643" y1="6658" x2="58857" y2="4062"/>
                        <a14:foregroundMark x1="55245" y1="9506" x2="62751" y2="6993"/>
                        <a14:foregroundMark x1="62751" y1="6993" x2="69441" y2="9673"/>
                        <a14:foregroundMark x1="69441" y1="9673" x2="69755" y2="23199"/>
                        <a14:foregroundMark x1="69755" y1="23199" x2="66112" y2="33291"/>
                        <a14:foregroundMark x1="66112" y1="33291" x2="57286" y2="40452"/>
                        <a14:foregroundMark x1="57286" y1="40452" x2="48901" y2="40452"/>
                        <a14:foregroundMark x1="48901" y1="40452" x2="43279" y2="30946"/>
                        <a14:foregroundMark x1="43279" y1="30946" x2="43216" y2="21357"/>
                        <a14:foregroundMark x1="43216" y1="21357" x2="47299" y2="13191"/>
                        <a14:foregroundMark x1="47299" y1="13191" x2="55088" y2="8878"/>
                        <a14:foregroundMark x1="49183" y1="9715" x2="63568" y2="5360"/>
                        <a14:foregroundMark x1="63568" y1="5360" x2="69504" y2="10720"/>
                        <a14:foregroundMark x1="69504" y1="10720" x2="70320" y2="22027"/>
                        <a14:foregroundMark x1="70320" y1="22027" x2="63065" y2="31449"/>
                        <a14:foregroundMark x1="63065" y1="31449" x2="54648" y2="33333"/>
                        <a14:foregroundMark x1="54648" y1="33333" x2="47330" y2="29816"/>
                        <a14:foregroundMark x1="47330" y1="29816" x2="45854" y2="20812"/>
                        <a14:foregroundMark x1="45854" y1="20812" x2="46734" y2="10930"/>
                        <a14:foregroundMark x1="46734" y1="10930" x2="48838" y2="9506"/>
                        <a14:foregroundMark x1="51131" y1="4062" x2="58731" y2="2345"/>
                        <a14:foregroundMark x1="58731" y1="2345" x2="66677" y2="4481"/>
                        <a14:foregroundMark x1="66677" y1="4481" x2="69975" y2="15955"/>
                        <a14:foregroundMark x1="69975" y1="15955" x2="67996" y2="24874"/>
                        <a14:foregroundMark x1="67996" y1="24874" x2="61558" y2="38107"/>
                        <a14:foregroundMark x1="61558" y1="38107" x2="54994" y2="43049"/>
                        <a14:foregroundMark x1="54994" y1="43049" x2="48555" y2="42253"/>
                        <a14:foregroundMark x1="48555" y1="42253" x2="44441" y2="34129"/>
                        <a14:foregroundMark x1="44441" y1="34129" x2="42933" y2="23451"/>
                        <a14:foregroundMark x1="42933" y1="23451" x2="44661" y2="14573"/>
                        <a14:foregroundMark x1="44661" y1="14573" x2="50660" y2="4481"/>
                        <a14:foregroundMark x1="33260" y1="7998" x2="54334" y2="3224"/>
                        <a14:foregroundMark x1="54334" y1="3224" x2="63536" y2="4732"/>
                        <a14:foregroundMark x1="63536" y1="4732" x2="69033" y2="11600"/>
                        <a14:foregroundMark x1="69033" y1="11600" x2="68750" y2="22194"/>
                        <a14:foregroundMark x1="68750" y1="22194" x2="61903" y2="41625"/>
                        <a14:foregroundMark x1="61903" y1="41625" x2="40798" y2="63652"/>
                        <a14:foregroundMark x1="40798" y1="63652" x2="26947" y2="69849"/>
                        <a14:foregroundMark x1="26947" y1="69849" x2="20226" y2="68802"/>
                        <a14:foregroundMark x1="20226" y1="68802" x2="15515" y2="60720"/>
                        <a14:foregroundMark x1="15515" y1="60720" x2="16960" y2="47236"/>
                        <a14:foregroundMark x1="16960" y1="47236" x2="33920" y2="7998"/>
                        <a14:foregroundMark x1="2450" y1="57161" x2="9391" y2="56533"/>
                        <a14:foregroundMark x1="9391" y1="56533" x2="15609" y2="58082"/>
                        <a14:foregroundMark x1="15609" y1="58082" x2="21074" y2="62605"/>
                        <a14:foregroundMark x1="21074" y1="62605" x2="23492" y2="71441"/>
                        <a14:foregroundMark x1="23492" y1="71441" x2="23932" y2="81407"/>
                        <a14:foregroundMark x1="23932" y1="81407" x2="21137" y2="90117"/>
                        <a14:foregroundMark x1="21137" y1="90117" x2="14856" y2="92839"/>
                        <a14:foregroundMark x1="14856" y1="92839" x2="7632" y2="91625"/>
                        <a14:foregroundMark x1="7632" y1="91625" x2="5245" y2="82580"/>
                        <a14:foregroundMark x1="5245" y1="82580" x2="6376" y2="62437"/>
                        <a14:foregroundMark x1="6376" y1="62437" x2="2450" y2="57831"/>
                        <a14:foregroundMark x1="12123" y1="96106" x2="5842" y2="91750"/>
                        <a14:foregroundMark x1="5842" y1="91750" x2="2952" y2="82873"/>
                        <a14:foregroundMark x1="2952" y1="82873" x2="7915" y2="76089"/>
                        <a14:foregroundMark x1="7915" y1="76089" x2="15704" y2="75335"/>
                        <a14:foregroundMark x1="15704" y1="75335" x2="47299" y2="80402"/>
                        <a14:foregroundMark x1="47299" y1="80402" x2="53863" y2="79146"/>
                        <a14:foregroundMark x1="53863" y1="79146" x2="56187" y2="88819"/>
                        <a14:foregroundMark x1="56187" y1="88819" x2="52418" y2="98409"/>
                        <a14:foregroundMark x1="52418" y1="98409" x2="22582" y2="99791"/>
                        <a14:foregroundMark x1="22582" y1="99791" x2="12280" y2="96524"/>
                      </a14:backgroundRemoval>
                    </a14:imgEffect>
                  </a14:imgLayer>
                </a14:imgProps>
              </a:ext>
            </a:extLst>
          </a:blip>
          <a:srcRect l="5560" t="6376" r="6581" b="2354"/>
          <a:stretch/>
        </p:blipFill>
        <p:spPr>
          <a:xfrm>
            <a:off x="2981922" y="2613196"/>
            <a:ext cx="2660004" cy="2072457"/>
          </a:xfrm>
          <a:prstGeom prst="rect">
            <a:avLst/>
          </a:prstGeom>
        </p:spPr>
      </p:pic>
      <p:pic>
        <p:nvPicPr>
          <p:cNvPr id="8" name="図 7" descr="上流洪水時3.5_compressed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35" y="2503299"/>
            <a:ext cx="3031765" cy="216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619" y="2512008"/>
            <a:ext cx="3100665" cy="2196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6068" y="2326693"/>
            <a:ext cx="1116801" cy="78176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-17608" y="136506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/>
              <a:t>洪水のイメージ</a:t>
            </a:r>
            <a:endParaRPr kumimoji="1" lang="en-US" altLang="ja-JP" sz="2600" dirty="0"/>
          </a:p>
        </p:txBody>
      </p:sp>
      <p:sp>
        <p:nvSpPr>
          <p:cNvPr id="28" name="右矢印 27"/>
          <p:cNvSpPr/>
          <p:nvPr/>
        </p:nvSpPr>
        <p:spPr>
          <a:xfrm>
            <a:off x="2754701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>
            <a:off x="5650412" y="3514654"/>
            <a:ext cx="412936" cy="4526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0" y="5242498"/>
            <a:ext cx="92773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600" dirty="0">
                <a:solidFill>
                  <a:srgbClr val="FF0000"/>
                </a:solidFill>
              </a:rPr>
              <a:t>自分がいる場所（</a:t>
            </a:r>
            <a:r>
              <a:rPr kumimoji="1" lang="ja-JP" altLang="en-US" sz="2600" dirty="0">
                <a:solidFill>
                  <a:srgbClr val="FF0000"/>
                </a:solidFill>
              </a:rPr>
              <a:t>下流）が降っていなくても、上流で降った雨が</a:t>
            </a:r>
            <a:endParaRPr kumimoji="1" lang="en-US" altLang="ja-JP" sz="26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600" dirty="0">
                <a:solidFill>
                  <a:srgbClr val="FF0000"/>
                </a:solidFill>
              </a:rPr>
              <a:t>集まって流れ込んできて下流で川の水があふれることがあるよ！</a:t>
            </a:r>
            <a:endParaRPr kumimoji="1" lang="en-US" altLang="ja-JP" sz="26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4005" y="5134776"/>
            <a:ext cx="8374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　　じぶん　　　　　　　　　　　　　　　　　　　ばしょ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</a:t>
            </a:r>
            <a:r>
              <a:rPr kumimoji="1" lang="ja-JP" altLang="en-US" sz="800" dirty="0">
                <a:solidFill>
                  <a:srgbClr val="FF0000"/>
                </a:solidFill>
              </a:rPr>
              <a:t>りゅう　　　　　　　　　　　ふ　　　　　　　　　　　　　　　　　　　　　　　　　　　　　　　　　　　 じょうりゅう　　　　         ふ　　　　　　　　　　　 あめ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91" y="5571821"/>
            <a:ext cx="68018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　　</a:t>
            </a:r>
            <a:r>
              <a:rPr lang="ja-JP" altLang="en-US" sz="800" dirty="0">
                <a:solidFill>
                  <a:srgbClr val="FF0000"/>
                </a:solidFill>
              </a:rPr>
              <a:t>あつ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 なが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</a:t>
            </a:r>
            <a:r>
              <a:rPr lang="ja-JP" altLang="en-US" sz="800" dirty="0">
                <a:solidFill>
                  <a:srgbClr val="FF0000"/>
                </a:solidFill>
              </a:rPr>
              <a:t>こ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　　　　　　　　　　　　　　　　　</a:t>
            </a:r>
            <a:r>
              <a:rPr kumimoji="1" lang="ja-JP" altLang="en-US" sz="800" dirty="0" err="1">
                <a:solidFill>
                  <a:srgbClr val="FF0000"/>
                </a:solidFill>
              </a:rPr>
              <a:t>か</a:t>
            </a:r>
            <a:r>
              <a:rPr kumimoji="1" lang="ja-JP" altLang="en-US" sz="800" dirty="0">
                <a:solidFill>
                  <a:srgbClr val="FF0000"/>
                </a:solidFill>
              </a:rPr>
              <a:t>りゅう　　　　　　　　かわ　　　　　　　みず　　　　　　　　　　　　　　　　　　</a:t>
            </a:r>
          </a:p>
        </p:txBody>
      </p:sp>
      <p:sp>
        <p:nvSpPr>
          <p:cNvPr id="30" name="星 7 12">
            <a:extLst>
              <a:ext uri="{FF2B5EF4-FFF2-40B4-BE49-F238E27FC236}">
                <a16:creationId xmlns:a16="http://schemas.microsoft.com/office/drawing/2014/main" id="{B22CA112-6DA4-47E3-9F93-72B32D7DE081}"/>
              </a:ext>
            </a:extLst>
          </p:cNvPr>
          <p:cNvSpPr/>
          <p:nvPr/>
        </p:nvSpPr>
        <p:spPr>
          <a:xfrm>
            <a:off x="5656829" y="743323"/>
            <a:ext cx="3252455" cy="1091468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D7CB5FB-4D87-4125-A7A2-69D9ACDFC5A2}"/>
              </a:ext>
            </a:extLst>
          </p:cNvPr>
          <p:cNvSpPr txBox="1"/>
          <p:nvPr/>
        </p:nvSpPr>
        <p:spPr>
          <a:xfrm>
            <a:off x="6184386" y="1042134"/>
            <a:ext cx="245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注意しよう！！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16037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505355" y="1275790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こう　　ずい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291264" y="978964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ちゅう　　い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97248" y="441021"/>
            <a:ext cx="259878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こう　ずい　　　　　　　　  なに　　　　　　　　　　　　　  　　こう　ずい　　　　　まな</a:t>
            </a:r>
            <a:endParaRPr kumimoji="1" lang="ja-JP" altLang="en-US" sz="6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FB6AE47-7785-4AEE-91DC-749E9DF149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2" b="99701" l="4046" r="92984">
                        <a14:foregroundMark x1="65329" y1="2773" x2="88527" y2="6527"/>
                        <a14:foregroundMark x1="88527" y1="6527" x2="94248" y2="11689"/>
                        <a14:foregroundMark x1="94248" y1="11689" x2="95291" y2="54650"/>
                        <a14:foregroundMark x1="95291" y1="54650" x2="87990" y2="59172"/>
                        <a14:foregroundMark x1="87990" y1="59172" x2="82459" y2="69155"/>
                        <a14:foregroundMark x1="82459" y1="69155" x2="61441" y2="86647"/>
                        <a14:foregroundMark x1="61441" y1="86647" x2="28951" y2="99360"/>
                        <a14:foregroundMark x1="28951" y1="99360" x2="5373" y2="96331"/>
                        <a14:foregroundMark x1="5373" y1="96331" x2="1770" y2="88055"/>
                        <a14:foregroundMark x1="1770" y1="88055" x2="2244" y2="77560"/>
                        <a14:foregroundMark x1="2244" y1="77560" x2="13053" y2="61476"/>
                        <a14:foregroundMark x1="13053" y1="61476" x2="49020" y2="30418"/>
                        <a14:foregroundMark x1="49020" y1="30418" x2="62674" y2="6442"/>
                        <a14:foregroundMark x1="62674" y1="6442" x2="65582" y2="3072"/>
                        <a14:foregroundMark x1="86757" y1="6015" x2="92478" y2="11092"/>
                        <a14:foregroundMark x1="92478" y1="11092" x2="95733" y2="32679"/>
                        <a14:foregroundMark x1="95733" y1="32679" x2="92984" y2="51877"/>
                        <a14:foregroundMark x1="92984" y1="51877" x2="87358" y2="58490"/>
                        <a14:foregroundMark x1="87358" y1="58490" x2="80784" y2="55290"/>
                        <a14:foregroundMark x1="80784" y1="55290" x2="77623" y2="45478"/>
                        <a14:foregroundMark x1="77623" y1="45478" x2="81700" y2="21587"/>
                        <a14:foregroundMark x1="81700" y1="21587" x2="86662" y2="6826"/>
                        <a14:foregroundMark x1="48325" y1="79693" x2="39412" y2="74701"/>
                        <a14:foregroundMark x1="39412" y1="74701" x2="42478" y2="66382"/>
                        <a14:foregroundMark x1="42478" y1="66382" x2="50917" y2="64932"/>
                        <a14:foregroundMark x1="50917" y1="64932" x2="52181" y2="75085"/>
                        <a14:foregroundMark x1="52181" y1="75085" x2="46650" y2="79693"/>
                        <a14:foregroundMark x1="21871" y1="77773" x2="16087" y2="72952"/>
                        <a14:foregroundMark x1="16087" y1="72952" x2="20733" y2="64548"/>
                        <a14:foregroundMark x1="20733" y1="64548" x2="27655" y2="66297"/>
                        <a14:foregroundMark x1="27655" y1="66297" x2="25948" y2="75939"/>
                        <a14:foregroundMark x1="25948" y1="75939" x2="21271" y2="77901"/>
                        <a14:foregroundMark x1="48451" y1="78072" x2="40582" y2="74275"/>
                        <a14:foregroundMark x1="40582" y1="74275" x2="44564" y2="65188"/>
                        <a14:foregroundMark x1="44564" y1="65188" x2="50664" y2="70222"/>
                        <a14:foregroundMark x1="50664" y1="70222" x2="47977" y2="78584"/>
                        <a14:foregroundMark x1="6795" y1="57892" x2="17288" y2="57082"/>
                        <a14:foregroundMark x1="17288" y1="57082" x2="27845" y2="63609"/>
                        <a14:foregroundMark x1="27845" y1="63609" x2="32585" y2="73507"/>
                        <a14:foregroundMark x1="32585" y1="73507" x2="31985" y2="82978"/>
                        <a14:foregroundMark x1="31985" y1="82978" x2="27212" y2="91041"/>
                        <a14:foregroundMark x1="27212" y1="91041" x2="12863" y2="95392"/>
                        <a14:foregroundMark x1="12863" y1="95392" x2="7491" y2="89590"/>
                        <a14:foregroundMark x1="7491" y1="89590" x2="4046" y2="81399"/>
                        <a14:foregroundMark x1="4046" y1="81399" x2="6922" y2="57210"/>
                        <a14:foregroundMark x1="46523" y1="83404" x2="39317" y2="75384"/>
                        <a14:foregroundMark x1="39317" y1="75384" x2="39096" y2="63396"/>
                        <a14:foregroundMark x1="39096" y1="63396" x2="50948" y2="65614"/>
                        <a14:foregroundMark x1="50948" y1="65614" x2="67130" y2="77816"/>
                        <a14:foregroundMark x1="67130" y1="77816" x2="70544" y2="86263"/>
                        <a14:foregroundMark x1="70544" y1="86263" x2="61662" y2="89249"/>
                        <a14:foregroundMark x1="61662" y1="89249" x2="53066" y2="87585"/>
                        <a14:foregroundMark x1="53066" y1="87585" x2="46745" y2="83404"/>
                        <a14:foregroundMark x1="46745" y1="83404" x2="46650" y2="83404"/>
                        <a14:foregroundMark x1="47724" y1="79693" x2="41087" y2="76024"/>
                        <a14:foregroundMark x1="41087" y1="76024" x2="37453" y2="66724"/>
                        <a14:foregroundMark x1="37453" y1="66724" x2="47314" y2="66468"/>
                        <a14:foregroundMark x1="47314" y1="66468" x2="52181" y2="74829"/>
                        <a14:foregroundMark x1="52181" y1="74829" x2="46650" y2="79863"/>
                        <a14:foregroundMark x1="36252" y1="67918" x2="45006" y2="62415"/>
                        <a14:foregroundMark x1="45006" y1="62415" x2="53729" y2="65102"/>
                        <a14:foregroundMark x1="53729" y1="65102" x2="57111" y2="76280"/>
                        <a14:foregroundMark x1="57111" y1="76280" x2="56606" y2="89249"/>
                        <a14:foregroundMark x1="56606" y1="89249" x2="52655" y2="97398"/>
                        <a14:foregroundMark x1="52655" y1="97398" x2="31448" y2="99787"/>
                        <a14:foregroundMark x1="31448" y1="99787" x2="24494" y2="97355"/>
                        <a14:foregroundMark x1="24494" y1="97355" x2="22788" y2="86604"/>
                        <a14:foregroundMark x1="22788" y1="86604" x2="36726" y2="67108"/>
                        <a14:foregroundMark x1="23072" y1="98464" x2="28255" y2="66852"/>
                        <a14:foregroundMark x1="28255" y1="66852" x2="33692" y2="58490"/>
                        <a14:foregroundMark x1="33692" y1="58490" x2="41688" y2="55759"/>
                        <a14:foregroundMark x1="41688" y1="55759" x2="49431" y2="57295"/>
                        <a14:foregroundMark x1="49431" y1="57295" x2="58091" y2="66894"/>
                        <a14:foregroundMark x1="58091" y1="66894" x2="63812" y2="87244"/>
                        <a14:foregroundMark x1="63812" y1="87244" x2="58881" y2="97099"/>
                        <a14:foregroundMark x1="58881" y1="97099" x2="24178" y2="99701"/>
                        <a14:foregroundMark x1="24178" y1="99701" x2="23420" y2="98592"/>
                      </a14:backgroundRemoval>
                    </a14:imgEffect>
                  </a14:imgLayer>
                </a14:imgProps>
              </a:ext>
            </a:extLst>
          </a:blip>
          <a:srcRect l="4152" t="6005" r="6968" b="1129"/>
          <a:stretch/>
        </p:blipFill>
        <p:spPr>
          <a:xfrm>
            <a:off x="5996111" y="2636562"/>
            <a:ext cx="2572550" cy="199130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5861EB8-62A3-40B2-B90B-FCFADBD2D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4178" y="2329211"/>
            <a:ext cx="1116801" cy="78176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E69D8FE-DD60-4572-A4B5-E4ABED3D28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8117" y="2326693"/>
            <a:ext cx="908332" cy="5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60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354A735D-7368-4573-B561-91E8E3F83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1" b="98161" l="5471" r="97647">
                        <a14:foregroundMark x1="67176" y1="1798" x2="94682" y2="4390"/>
                        <a14:foregroundMark x1="94682" y1="4390" x2="98411" y2="11538"/>
                        <a14:foregroundMark x1="98411" y1="11538" x2="97249" y2="38712"/>
                        <a14:foregroundMark x1="97249" y1="38712" x2="92512" y2="55978"/>
                        <a14:foregroundMark x1="92512" y1="55978" x2="79034" y2="81313"/>
                        <a14:foregroundMark x1="79034" y1="81313" x2="72769" y2="83946"/>
                        <a14:foregroundMark x1="72769" y1="83946" x2="60300" y2="93896"/>
                        <a14:foregroundMark x1="60300" y1="93896" x2="12378" y2="99958"/>
                        <a14:foregroundMark x1="12378" y1="99958" x2="5685" y2="96990"/>
                        <a14:foregroundMark x1="5685" y1="96990" x2="2812" y2="84448"/>
                        <a14:foregroundMark x1="2812" y1="84448" x2="2842" y2="72074"/>
                        <a14:foregroundMark x1="2842" y1="72074" x2="5501" y2="58946"/>
                        <a14:foregroundMark x1="5501" y1="58946" x2="10727" y2="49331"/>
                        <a14:foregroundMark x1="10727" y1="49331" x2="67940" y2="1171"/>
                        <a14:foregroundMark x1="88295" y1="3554" x2="94163" y2="8319"/>
                        <a14:foregroundMark x1="94163" y1="8319" x2="97402" y2="17140"/>
                        <a14:foregroundMark x1="97402" y1="17140" x2="97677" y2="26965"/>
                        <a14:foregroundMark x1="97677" y1="26965" x2="88631" y2="61915"/>
                        <a14:foregroundMark x1="88631" y1="61915" x2="83741" y2="66848"/>
                        <a14:foregroundMark x1="83741" y1="66848" x2="77842" y2="59448"/>
                        <a14:foregroundMark x1="77842" y1="59448" x2="76498" y2="32860"/>
                        <a14:foregroundMark x1="76498" y1="32860" x2="78515" y2="22659"/>
                        <a14:foregroundMark x1="78515" y1="22659" x2="87989" y2="3303"/>
                        <a14:foregroundMark x1="54707" y1="6104" x2="62011" y2="5686"/>
                        <a14:foregroundMark x1="62011" y1="5686" x2="68215" y2="7441"/>
                        <a14:foregroundMark x1="68215" y1="7441" x2="69957" y2="19147"/>
                        <a14:foregroundMark x1="69957" y1="19147" x2="65373" y2="36204"/>
                        <a14:foregroundMark x1="65373" y1="36204" x2="60544" y2="44482"/>
                        <a14:foregroundMark x1="60544" y1="44482" x2="14823" y2="79640"/>
                        <a14:foregroundMark x1="14823" y1="79640" x2="10422" y2="86706"/>
                        <a14:foregroundMark x1="10422" y1="86706" x2="5501" y2="80811"/>
                        <a14:foregroundMark x1="5501" y1="80811" x2="14395" y2="55936"/>
                        <a14:foregroundMark x1="14395" y1="55936" x2="54707" y2="6564"/>
                        <a14:foregroundMark x1="56449" y1="3972" x2="62561" y2="3428"/>
                        <a14:foregroundMark x1="62561" y1="3428" x2="69804" y2="6898"/>
                        <a14:foregroundMark x1="69804" y1="6898" x2="72738" y2="15385"/>
                        <a14:foregroundMark x1="72738" y1="15385" x2="72708" y2="25460"/>
                        <a14:foregroundMark x1="72708" y1="25460" x2="63967" y2="51254"/>
                        <a14:foregroundMark x1="63967" y1="51254" x2="51161" y2="67977"/>
                        <a14:foregroundMark x1="51161" y1="67977" x2="29370" y2="83445"/>
                        <a14:foregroundMark x1="29370" y1="83445" x2="19866" y2="86664"/>
                        <a14:foregroundMark x1="19866" y1="86664" x2="12989" y2="85284"/>
                        <a14:foregroundMark x1="12989" y1="85284" x2="8405" y2="73286"/>
                        <a14:foregroundMark x1="8405" y1="73286" x2="8924" y2="41430"/>
                        <a14:foregroundMark x1="8924" y1="41430" x2="12531" y2="32191"/>
                        <a14:foregroundMark x1="12531" y1="32191" x2="36339" y2="14298"/>
                        <a14:foregroundMark x1="36339" y1="14298" x2="57060" y2="4181"/>
                        <a14:foregroundMark x1="59749" y1="5895" x2="66198" y2="5895"/>
                        <a14:foregroundMark x1="66198" y1="5895" x2="71852" y2="14841"/>
                        <a14:foregroundMark x1="71852" y1="14841" x2="65831" y2="38545"/>
                        <a14:foregroundMark x1="65831" y1="38545" x2="55807" y2="56062"/>
                        <a14:foregroundMark x1="55807" y1="56062" x2="20416" y2="83194"/>
                        <a14:foregroundMark x1="20416" y1="83194" x2="14303" y2="86079"/>
                        <a14:foregroundMark x1="14303" y1="86079" x2="7916" y2="72659"/>
                        <a14:foregroundMark x1="7916" y1="72659" x2="9322" y2="52007"/>
                        <a14:foregroundMark x1="9322" y1="52007" x2="11461" y2="42977"/>
                        <a14:foregroundMark x1="11461" y1="42977" x2="17451" y2="32191"/>
                        <a14:foregroundMark x1="17451" y1="32191" x2="57671" y2="5936"/>
                        <a14:foregroundMark x1="57671" y1="5936" x2="60391" y2="5686"/>
                        <a14:foregroundMark x1="61186" y1="5059" x2="69896" y2="4640"/>
                        <a14:foregroundMark x1="69896" y1="4640" x2="72127" y2="15426"/>
                        <a14:foregroundMark x1="72127" y1="15426" x2="69346" y2="30393"/>
                        <a14:foregroundMark x1="69346" y1="30393" x2="65098" y2="38420"/>
                        <a14:foregroundMark x1="65098" y1="38420" x2="59933" y2="44147"/>
                        <a14:foregroundMark x1="59933" y1="44147" x2="50550" y2="46823"/>
                        <a14:foregroundMark x1="50550" y1="46823" x2="44254" y2="38963"/>
                        <a14:foregroundMark x1="44254" y1="38963" x2="44866" y2="25753"/>
                        <a14:foregroundMark x1="44866" y1="25753" x2="53056" y2="9699"/>
                        <a14:foregroundMark x1="53056" y1="9699" x2="58130" y2="4515"/>
                        <a14:foregroundMark x1="58130" y1="4515" x2="61644" y2="4390"/>
                        <a14:foregroundMark x1="26956" y1="29849" x2="40617" y2="26839"/>
                        <a14:foregroundMark x1="40617" y1="26839" x2="48380" y2="31271"/>
                        <a14:foregroundMark x1="48380" y1="31271" x2="51314" y2="41221"/>
                        <a14:foregroundMark x1="51314" y1="41221" x2="51620" y2="53177"/>
                        <a14:foregroundMark x1="51620" y1="53177" x2="46974" y2="63838"/>
                        <a14:foregroundMark x1="46974" y1="63838" x2="39976" y2="67893"/>
                        <a14:foregroundMark x1="39976" y1="67893" x2="21974" y2="67182"/>
                        <a14:foregroundMark x1="21974" y1="67182" x2="18093" y2="55518"/>
                        <a14:foregroundMark x1="18093" y1="55518" x2="18001" y2="44398"/>
                        <a14:foregroundMark x1="18001" y1="44398" x2="20599" y2="36915"/>
                        <a14:foregroundMark x1="20599" y1="36915" x2="27109" y2="30059"/>
                        <a14:foregroundMark x1="70782" y1="48829" x2="78056" y2="50836"/>
                        <a14:foregroundMark x1="78056" y1="50836" x2="83282" y2="56814"/>
                        <a14:foregroundMark x1="83282" y1="56814" x2="84994" y2="68227"/>
                        <a14:foregroundMark x1="84994" y1="68227" x2="83344" y2="80184"/>
                        <a14:foregroundMark x1="83344" y1="80184" x2="77414" y2="89005"/>
                        <a14:foregroundMark x1="77414" y1="89005" x2="63142" y2="90803"/>
                        <a14:foregroundMark x1="63142" y1="90803" x2="57457" y2="88002"/>
                        <a14:foregroundMark x1="57457" y1="88002" x2="55807" y2="77258"/>
                        <a14:foregroundMark x1="55807" y1="77258" x2="59016" y2="65259"/>
                        <a14:foregroundMark x1="59016" y1="65259" x2="70324" y2="48620"/>
                        <a14:foregroundMark x1="41137" y1="71070" x2="50550" y2="71112"/>
                        <a14:foregroundMark x1="50550" y1="71112" x2="56388" y2="73871"/>
                        <a14:foregroundMark x1="56388" y1="73871" x2="57855" y2="82316"/>
                        <a14:foregroundMark x1="57855" y1="82316" x2="53881" y2="89465"/>
                        <a14:foregroundMark x1="53881" y1="89465" x2="35269" y2="98161"/>
                        <a14:foregroundMark x1="35269" y1="98161" x2="30837" y2="90468"/>
                        <a14:foregroundMark x1="30837" y1="90468" x2="40740" y2="74373"/>
                        <a14:foregroundMark x1="40740" y1="74373" x2="47402" y2="68562"/>
                        <a14:foregroundMark x1="47402" y1="68562" x2="46974" y2="69314"/>
                      </a14:backgroundRemoval>
                    </a14:imgEffect>
                  </a14:imgLayer>
                </a14:imgProps>
              </a:ext>
            </a:extLst>
          </a:blip>
          <a:srcRect l="6448" t="6463" r="7435" b="1755"/>
          <a:stretch/>
        </p:blipFill>
        <p:spPr>
          <a:xfrm>
            <a:off x="364847" y="625785"/>
            <a:ext cx="7821886" cy="609439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6160377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1339298" y="4282523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フリーフォーム 29"/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57150">
            <a:solidFill>
              <a:srgbClr val="0000FF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18545" y="1000189"/>
            <a:ext cx="47055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ja-JP" sz="2800" dirty="0">
                <a:solidFill>
                  <a:srgbClr val="FF0000"/>
                </a:solidFill>
              </a:rPr>
              <a:t>【</a:t>
            </a:r>
            <a:r>
              <a:rPr lang="ja-JP" altLang="en-US" sz="2800" dirty="0">
                <a:solidFill>
                  <a:srgbClr val="FF0000"/>
                </a:solidFill>
              </a:rPr>
              <a:t>梅雨期など</a:t>
            </a:r>
            <a:r>
              <a:rPr lang="en-US" altLang="ja-JP" sz="2800" dirty="0">
                <a:solidFill>
                  <a:srgbClr val="FF0000"/>
                </a:solidFill>
              </a:rPr>
              <a:t>】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2800" dirty="0">
                <a:solidFill>
                  <a:srgbClr val="FF0000"/>
                </a:solidFill>
              </a:rPr>
              <a:t>下流で雨が降っていなくても</a:t>
            </a:r>
            <a:r>
              <a:rPr kumimoji="1" lang="en-US" altLang="ja-JP" sz="2800" dirty="0">
                <a:solidFill>
                  <a:srgbClr val="FF0000"/>
                </a:solidFill>
              </a:rPr>
              <a:t>…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上流で雨が降っていると！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2161" y="1425203"/>
            <a:ext cx="2063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りゅう　　　　　　 あめ　　　　　　　　ふ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536" y="1942126"/>
            <a:ext cx="2117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じょう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りゅう　　　　　　 あめ　　　　　　　　ふ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52DB43CA-8579-464A-835E-3258B0BCC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113279D-F86A-47DA-8879-B8469506EFFF}"/>
              </a:ext>
            </a:extLst>
          </p:cNvPr>
          <p:cNvSpPr txBox="1"/>
          <p:nvPr/>
        </p:nvSpPr>
        <p:spPr>
          <a:xfrm>
            <a:off x="515311" y="935979"/>
            <a:ext cx="9973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 つ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 </a:t>
            </a:r>
            <a:r>
              <a:rPr lang="ja-JP" altLang="en-US" sz="800" dirty="0">
                <a:solidFill>
                  <a:srgbClr val="FF0000"/>
                </a:solidFill>
              </a:rPr>
              <a:t>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　　</a:t>
            </a:r>
            <a:r>
              <a:rPr lang="ja-JP" altLang="en-US" sz="800" dirty="0">
                <a:solidFill>
                  <a:srgbClr val="FF0000"/>
                </a:solidFill>
              </a:rPr>
              <a:t>き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01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>
            <a:extLst>
              <a:ext uri="{FF2B5EF4-FFF2-40B4-BE49-F238E27FC236}">
                <a16:creationId xmlns:a16="http://schemas.microsoft.com/office/drawing/2014/main" id="{14CD2543-1269-4224-9F67-55E492377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8" b="99791" l="2450" r="95823">
                        <a14:foregroundMark x1="69190" y1="1843" x2="92871" y2="2638"/>
                        <a14:foregroundMark x1="92871" y1="2638" x2="98524" y2="7747"/>
                        <a14:foregroundMark x1="98524" y1="7747" x2="94190" y2="58291"/>
                        <a14:foregroundMark x1="94190" y1="58291" x2="85082" y2="79816"/>
                        <a14:foregroundMark x1="85082" y1="79816" x2="61840" y2="95603"/>
                        <a14:foregroundMark x1="61840" y1="95603" x2="7286" y2="95519"/>
                        <a14:foregroundMark x1="7286" y1="95519" x2="2104" y2="89782"/>
                        <a14:foregroundMark x1="2104" y1="89782" x2="3580" y2="67337"/>
                        <a14:foregroundMark x1="3580" y1="67337" x2="10459" y2="52303"/>
                        <a14:foregroundMark x1="10459" y1="52303" x2="67714" y2="3643"/>
                        <a14:foregroundMark x1="67714" y1="3643" x2="68844" y2="1633"/>
                        <a14:foregroundMark x1="52607" y1="6240" x2="62406" y2="6449"/>
                        <a14:foregroundMark x1="62406" y1="6449" x2="69315" y2="13233"/>
                        <a14:foregroundMark x1="69315" y1="13233" x2="71639" y2="22822"/>
                        <a14:foregroundMark x1="71639" y1="22822" x2="71168" y2="32035"/>
                        <a14:foregroundMark x1="71168" y1="32035" x2="63160" y2="51717"/>
                        <a14:foregroundMark x1="63160" y1="51717" x2="49121" y2="67923"/>
                        <a14:foregroundMark x1="49121" y1="67923" x2="23084" y2="78308"/>
                        <a14:foregroundMark x1="23084" y1="78308" x2="16143" y2="78308"/>
                        <a14:foregroundMark x1="16143" y1="78308" x2="11778" y2="67127"/>
                        <a14:foregroundMark x1="11778" y1="67127" x2="11401" y2="49330"/>
                        <a14:foregroundMark x1="11401" y1="49330" x2="15107" y2="36139"/>
                        <a14:foregroundMark x1="15107" y1="36139" x2="47299" y2="8710"/>
                        <a14:foregroundMark x1="47299" y1="8710" x2="53612" y2="6910"/>
                        <a14:foregroundMark x1="53612" y1="6910" x2="53612" y2="7119"/>
                        <a14:foregroundMark x1="87374" y1="6910" x2="94410" y2="10176"/>
                        <a14:foregroundMark x1="94410" y1="10176" x2="96482" y2="18928"/>
                        <a14:foregroundMark x1="96482" y1="18928" x2="95854" y2="30528"/>
                        <a14:foregroundMark x1="95854" y1="30528" x2="88851" y2="47529"/>
                        <a14:foregroundMark x1="88851" y1="47529" x2="77167" y2="60176"/>
                        <a14:foregroundMark x1="77167" y1="60176" x2="72959" y2="49874"/>
                        <a14:foregroundMark x1="72959" y1="49874" x2="73178" y2="27806"/>
                        <a14:foregroundMark x1="73178" y1="27806" x2="80371" y2="10511"/>
                        <a14:foregroundMark x1="80371" y1="10511" x2="86307" y2="8333"/>
                        <a14:foregroundMark x1="86307" y1="8333" x2="87374" y2="7119"/>
                        <a14:foregroundMark x1="51633" y1="9296" x2="60992" y2="9296"/>
                        <a14:foregroundMark x1="60992" y1="9296" x2="67148" y2="13107"/>
                        <a14:foregroundMark x1="67148" y1="13107" x2="68247" y2="23199"/>
                        <a14:foregroundMark x1="68247" y1="23199" x2="61778" y2="41960"/>
                        <a14:foregroundMark x1="61778" y1="41960" x2="45446" y2="61977"/>
                        <a14:foregroundMark x1="45446" y1="61977" x2="28643" y2="70436"/>
                        <a14:foregroundMark x1="28643" y1="70436" x2="20634" y2="67337"/>
                        <a14:foregroundMark x1="20634" y1="67337" x2="19347" y2="53811"/>
                        <a14:foregroundMark x1="19347" y1="53811" x2="21765" y2="43467"/>
                        <a14:foregroundMark x1="21765" y1="43467" x2="32286" y2="25335"/>
                        <a14:foregroundMark x1="32286" y1="25335" x2="45163" y2="13275"/>
                        <a14:foregroundMark x1="45163" y1="13275" x2="51413" y2="9715"/>
                        <a14:foregroundMark x1="51413" y1="9715" x2="51790" y2="9296"/>
                        <a14:foregroundMark x1="50503" y1="5151" x2="69567" y2="9380"/>
                        <a14:foregroundMark x1="69567" y1="9380" x2="71137" y2="20436"/>
                        <a14:foregroundMark x1="71137" y1="20436" x2="63756" y2="44933"/>
                        <a14:foregroundMark x1="63756" y1="44933" x2="53863" y2="56616"/>
                        <a14:foregroundMark x1="53863" y1="56616" x2="24906" y2="74414"/>
                        <a14:foregroundMark x1="24906" y1="74414" x2="17808" y2="76759"/>
                        <a14:foregroundMark x1="17808" y1="76759" x2="10616" y2="65494"/>
                        <a14:foregroundMark x1="10616" y1="65494" x2="9171" y2="56742"/>
                        <a14:foregroundMark x1="9171" y1="56742" x2="13128" y2="36809"/>
                        <a14:foregroundMark x1="13128" y1="36809" x2="17871" y2="28978"/>
                        <a14:foregroundMark x1="17871" y1="28978" x2="52418" y2="6407"/>
                        <a14:foregroundMark x1="52418" y1="6407" x2="50503" y2="5360"/>
                        <a14:foregroundMark x1="72142" y1="53224" x2="83354" y2="53099"/>
                        <a14:foregroundMark x1="83354" y1="53099" x2="86903" y2="62018"/>
                        <a14:foregroundMark x1="86903" y1="62018" x2="83606" y2="74288"/>
                        <a14:foregroundMark x1="83606" y1="74288" x2="78015" y2="80653"/>
                        <a14:foregroundMark x1="78015" y1="80653" x2="61244" y2="87353"/>
                        <a14:foregroundMark x1="61244" y1="87353" x2="53298" y2="86893"/>
                        <a14:foregroundMark x1="53298" y1="86893" x2="55465" y2="73911"/>
                        <a14:foregroundMark x1="55465" y1="73911" x2="66363" y2="55570"/>
                        <a14:foregroundMark x1="66363" y1="55570" x2="71639" y2="51089"/>
                        <a14:foregroundMark x1="71639" y1="51089" x2="72299" y2="53894"/>
                        <a14:foregroundMark x1="59328" y1="4062" x2="67117" y2="6240"/>
                        <a14:foregroundMark x1="67117" y1="6240" x2="68185" y2="15913"/>
                        <a14:foregroundMark x1="68185" y1="15913" x2="66112" y2="28308"/>
                        <a14:foregroundMark x1="66112" y1="28308" x2="61652" y2="34841"/>
                        <a14:foregroundMark x1="61652" y1="34841" x2="55371" y2="34213"/>
                        <a14:foregroundMark x1="55371" y1="34213" x2="51508" y2="14950"/>
                        <a14:foregroundMark x1="51508" y1="14950" x2="53643" y2="6658"/>
                        <a14:foregroundMark x1="53643" y1="6658" x2="58857" y2="4062"/>
                        <a14:foregroundMark x1="55245" y1="9506" x2="62751" y2="6993"/>
                        <a14:foregroundMark x1="62751" y1="6993" x2="69441" y2="9673"/>
                        <a14:foregroundMark x1="69441" y1="9673" x2="69755" y2="23199"/>
                        <a14:foregroundMark x1="69755" y1="23199" x2="66112" y2="33291"/>
                        <a14:foregroundMark x1="66112" y1="33291" x2="57286" y2="40452"/>
                        <a14:foregroundMark x1="57286" y1="40452" x2="48901" y2="40452"/>
                        <a14:foregroundMark x1="48901" y1="40452" x2="43279" y2="30946"/>
                        <a14:foregroundMark x1="43279" y1="30946" x2="43216" y2="21357"/>
                        <a14:foregroundMark x1="43216" y1="21357" x2="47299" y2="13191"/>
                        <a14:foregroundMark x1="47299" y1="13191" x2="55088" y2="8878"/>
                        <a14:foregroundMark x1="49183" y1="9715" x2="63568" y2="5360"/>
                        <a14:foregroundMark x1="63568" y1="5360" x2="69504" y2="10720"/>
                        <a14:foregroundMark x1="69504" y1="10720" x2="70320" y2="22027"/>
                        <a14:foregroundMark x1="70320" y1="22027" x2="63065" y2="31449"/>
                        <a14:foregroundMark x1="63065" y1="31449" x2="54648" y2="33333"/>
                        <a14:foregroundMark x1="54648" y1="33333" x2="47330" y2="29816"/>
                        <a14:foregroundMark x1="47330" y1="29816" x2="45854" y2="20812"/>
                        <a14:foregroundMark x1="45854" y1="20812" x2="46734" y2="10930"/>
                        <a14:foregroundMark x1="46734" y1="10930" x2="48838" y2="9506"/>
                        <a14:foregroundMark x1="51131" y1="4062" x2="58731" y2="2345"/>
                        <a14:foregroundMark x1="58731" y1="2345" x2="66677" y2="4481"/>
                        <a14:foregroundMark x1="66677" y1="4481" x2="69975" y2="15955"/>
                        <a14:foregroundMark x1="69975" y1="15955" x2="67996" y2="24874"/>
                        <a14:foregroundMark x1="67996" y1="24874" x2="61558" y2="38107"/>
                        <a14:foregroundMark x1="61558" y1="38107" x2="54994" y2="43049"/>
                        <a14:foregroundMark x1="54994" y1="43049" x2="48555" y2="42253"/>
                        <a14:foregroundMark x1="48555" y1="42253" x2="44441" y2="34129"/>
                        <a14:foregroundMark x1="44441" y1="34129" x2="42933" y2="23451"/>
                        <a14:foregroundMark x1="42933" y1="23451" x2="44661" y2="14573"/>
                        <a14:foregroundMark x1="44661" y1="14573" x2="50660" y2="4481"/>
                        <a14:foregroundMark x1="33260" y1="7998" x2="54334" y2="3224"/>
                        <a14:foregroundMark x1="54334" y1="3224" x2="63536" y2="4732"/>
                        <a14:foregroundMark x1="63536" y1="4732" x2="69033" y2="11600"/>
                        <a14:foregroundMark x1="69033" y1="11600" x2="68750" y2="22194"/>
                        <a14:foregroundMark x1="68750" y1="22194" x2="61903" y2="41625"/>
                        <a14:foregroundMark x1="61903" y1="41625" x2="40798" y2="63652"/>
                        <a14:foregroundMark x1="40798" y1="63652" x2="26947" y2="69849"/>
                        <a14:foregroundMark x1="26947" y1="69849" x2="20226" y2="68802"/>
                        <a14:foregroundMark x1="20226" y1="68802" x2="15515" y2="60720"/>
                        <a14:foregroundMark x1="15515" y1="60720" x2="16960" y2="47236"/>
                        <a14:foregroundMark x1="16960" y1="47236" x2="33920" y2="7998"/>
                        <a14:foregroundMark x1="2450" y1="57161" x2="9391" y2="56533"/>
                        <a14:foregroundMark x1="9391" y1="56533" x2="15609" y2="58082"/>
                        <a14:foregroundMark x1="15609" y1="58082" x2="21074" y2="62605"/>
                        <a14:foregroundMark x1="21074" y1="62605" x2="23492" y2="71441"/>
                        <a14:foregroundMark x1="23492" y1="71441" x2="23932" y2="81407"/>
                        <a14:foregroundMark x1="23932" y1="81407" x2="21137" y2="90117"/>
                        <a14:foregroundMark x1="21137" y1="90117" x2="14856" y2="92839"/>
                        <a14:foregroundMark x1="14856" y1="92839" x2="7632" y2="91625"/>
                        <a14:foregroundMark x1="7632" y1="91625" x2="5245" y2="82580"/>
                        <a14:foregroundMark x1="5245" y1="82580" x2="6376" y2="62437"/>
                        <a14:foregroundMark x1="6376" y1="62437" x2="2450" y2="57831"/>
                        <a14:foregroundMark x1="12123" y1="96106" x2="5842" y2="91750"/>
                        <a14:foregroundMark x1="5842" y1="91750" x2="2952" y2="82873"/>
                        <a14:foregroundMark x1="2952" y1="82873" x2="7915" y2="76089"/>
                        <a14:foregroundMark x1="7915" y1="76089" x2="15704" y2="75335"/>
                        <a14:foregroundMark x1="15704" y1="75335" x2="47299" y2="80402"/>
                        <a14:foregroundMark x1="47299" y1="80402" x2="53863" y2="79146"/>
                        <a14:foregroundMark x1="53863" y1="79146" x2="56187" y2="88819"/>
                        <a14:foregroundMark x1="56187" y1="88819" x2="52418" y2="98409"/>
                        <a14:foregroundMark x1="52418" y1="98409" x2="22582" y2="99791"/>
                        <a14:foregroundMark x1="22582" y1="99791" x2="12280" y2="96524"/>
                      </a14:backgroundRemoval>
                    </a14:imgEffect>
                  </a14:imgLayer>
                </a14:imgProps>
              </a:ext>
            </a:extLst>
          </a:blip>
          <a:srcRect l="5560" t="6376" r="6581" b="2354"/>
          <a:stretch/>
        </p:blipFill>
        <p:spPr>
          <a:xfrm>
            <a:off x="414427" y="657367"/>
            <a:ext cx="7771117" cy="6054618"/>
          </a:xfrm>
          <a:prstGeom prst="rect">
            <a:avLst/>
          </a:prstGeom>
        </p:spPr>
      </p:pic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4237873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cxnSp>
        <p:nvCxnSpPr>
          <p:cNvPr id="3" name="直線矢印コネクタ 2"/>
          <p:cNvCxnSpPr/>
          <p:nvPr/>
        </p:nvCxnSpPr>
        <p:spPr>
          <a:xfrm flipH="1">
            <a:off x="3649586" y="3291840"/>
            <a:ext cx="1183649" cy="961661"/>
          </a:xfrm>
          <a:prstGeom prst="straightConnector1">
            <a:avLst/>
          </a:prstGeom>
          <a:ln w="635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1352550" y="4295775"/>
            <a:ext cx="2009775" cy="1647825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8545" y="1000189"/>
            <a:ext cx="47055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上流で降った雨が下流に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流れ込んでくることで</a:t>
            </a:r>
            <a:r>
              <a:rPr lang="en-US" altLang="ja-JP" sz="2800" dirty="0">
                <a:solidFill>
                  <a:srgbClr val="FF0000"/>
                </a:solidFill>
              </a:rPr>
              <a:t>…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94536" y="921622"/>
            <a:ext cx="35589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じょう　　りゅう　　　　　　　ふ　　　　　　　　　　　　あめ　　　　　　　　か　　　りゅう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94536" y="1427491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なが　　　　　　　　こ</a:t>
            </a: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B7C84632-2B07-43FA-AD7D-568C424C4050}"/>
              </a:ext>
            </a:extLst>
          </p:cNvPr>
          <p:cNvCxnSpPr>
            <a:cxnSpLocks/>
          </p:cNvCxnSpPr>
          <p:nvPr/>
        </p:nvCxnSpPr>
        <p:spPr>
          <a:xfrm>
            <a:off x="5054084" y="3273163"/>
            <a:ext cx="482500" cy="37156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C95C4EB5-A99C-4E29-976F-720F6FA2F1DF}"/>
              </a:ext>
            </a:extLst>
          </p:cNvPr>
          <p:cNvCxnSpPr>
            <a:cxnSpLocks/>
          </p:cNvCxnSpPr>
          <p:nvPr/>
        </p:nvCxnSpPr>
        <p:spPr>
          <a:xfrm flipH="1">
            <a:off x="3934280" y="3458946"/>
            <a:ext cx="637720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21D9804-0C3B-4351-95E2-C5166F5CA7C1}"/>
              </a:ext>
            </a:extLst>
          </p:cNvPr>
          <p:cNvCxnSpPr/>
          <p:nvPr/>
        </p:nvCxnSpPr>
        <p:spPr>
          <a:xfrm flipH="1" flipV="1">
            <a:off x="6123214" y="2237014"/>
            <a:ext cx="641281" cy="16808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C4EF3C7-A79E-41CE-874E-4771F89F3B4C}"/>
              </a:ext>
            </a:extLst>
          </p:cNvPr>
          <p:cNvCxnSpPr/>
          <p:nvPr/>
        </p:nvCxnSpPr>
        <p:spPr>
          <a:xfrm>
            <a:off x="5678712" y="1718225"/>
            <a:ext cx="247032" cy="379772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22F3B2B0-0409-4CF2-AC34-135F35E0C378}"/>
              </a:ext>
            </a:extLst>
          </p:cNvPr>
          <p:cNvCxnSpPr/>
          <p:nvPr/>
        </p:nvCxnSpPr>
        <p:spPr>
          <a:xfrm flipH="1">
            <a:off x="6448369" y="1718225"/>
            <a:ext cx="628814" cy="1263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D1CB0C9-4244-4AED-8F97-6208936CCDC9}"/>
              </a:ext>
            </a:extLst>
          </p:cNvPr>
          <p:cNvCxnSpPr/>
          <p:nvPr/>
        </p:nvCxnSpPr>
        <p:spPr>
          <a:xfrm>
            <a:off x="5927796" y="1366966"/>
            <a:ext cx="267812" cy="375917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フリーフォーム 29">
            <a:extLst>
              <a:ext uri="{FF2B5EF4-FFF2-40B4-BE49-F238E27FC236}">
                <a16:creationId xmlns:a16="http://schemas.microsoft.com/office/drawing/2014/main" id="{C32FB711-E2A7-4C72-BCC6-7109A05B6DA3}"/>
              </a:ext>
            </a:extLst>
          </p:cNvPr>
          <p:cNvSpPr/>
          <p:nvPr/>
        </p:nvSpPr>
        <p:spPr>
          <a:xfrm>
            <a:off x="5678712" y="1485902"/>
            <a:ext cx="809625" cy="1282700"/>
          </a:xfrm>
          <a:custGeom>
            <a:avLst/>
            <a:gdLst>
              <a:gd name="connsiteX0" fmla="*/ 809625 w 809625"/>
              <a:gd name="connsiteY0" fmla="*/ 0 h 1282700"/>
              <a:gd name="connsiteX1" fmla="*/ 752475 w 809625"/>
              <a:gd name="connsiteY1" fmla="*/ 133350 h 1282700"/>
              <a:gd name="connsiteX2" fmla="*/ 711200 w 809625"/>
              <a:gd name="connsiteY2" fmla="*/ 269875 h 1282700"/>
              <a:gd name="connsiteX3" fmla="*/ 682625 w 809625"/>
              <a:gd name="connsiteY3" fmla="*/ 387350 h 1282700"/>
              <a:gd name="connsiteX4" fmla="*/ 609600 w 809625"/>
              <a:gd name="connsiteY4" fmla="*/ 466725 h 1282700"/>
              <a:gd name="connsiteX5" fmla="*/ 520700 w 809625"/>
              <a:gd name="connsiteY5" fmla="*/ 542925 h 1282700"/>
              <a:gd name="connsiteX6" fmla="*/ 466725 w 809625"/>
              <a:gd name="connsiteY6" fmla="*/ 609600 h 1282700"/>
              <a:gd name="connsiteX7" fmla="*/ 406400 w 809625"/>
              <a:gd name="connsiteY7" fmla="*/ 663575 h 1282700"/>
              <a:gd name="connsiteX8" fmla="*/ 361950 w 809625"/>
              <a:gd name="connsiteY8" fmla="*/ 704850 h 1282700"/>
              <a:gd name="connsiteX9" fmla="*/ 323850 w 809625"/>
              <a:gd name="connsiteY9" fmla="*/ 765175 h 1282700"/>
              <a:gd name="connsiteX10" fmla="*/ 307975 w 809625"/>
              <a:gd name="connsiteY10" fmla="*/ 822325 h 1282700"/>
              <a:gd name="connsiteX11" fmla="*/ 282575 w 809625"/>
              <a:gd name="connsiteY11" fmla="*/ 908050 h 1282700"/>
              <a:gd name="connsiteX12" fmla="*/ 263525 w 809625"/>
              <a:gd name="connsiteY12" fmla="*/ 993775 h 1282700"/>
              <a:gd name="connsiteX13" fmla="*/ 260350 w 809625"/>
              <a:gd name="connsiteY13" fmla="*/ 1054100 h 1282700"/>
              <a:gd name="connsiteX14" fmla="*/ 228600 w 809625"/>
              <a:gd name="connsiteY14" fmla="*/ 1101725 h 1282700"/>
              <a:gd name="connsiteX15" fmla="*/ 168275 w 809625"/>
              <a:gd name="connsiteY15" fmla="*/ 1177925 h 1282700"/>
              <a:gd name="connsiteX16" fmla="*/ 117475 w 809625"/>
              <a:gd name="connsiteY16" fmla="*/ 1219200 h 1282700"/>
              <a:gd name="connsiteX17" fmla="*/ 57150 w 809625"/>
              <a:gd name="connsiteY17" fmla="*/ 1247775 h 1282700"/>
              <a:gd name="connsiteX18" fmla="*/ 0 w 809625"/>
              <a:gd name="connsiteY18" fmla="*/ 1282700 h 128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09625" h="1282700">
                <a:moveTo>
                  <a:pt x="809625" y="0"/>
                </a:moveTo>
                <a:lnTo>
                  <a:pt x="752475" y="133350"/>
                </a:lnTo>
                <a:lnTo>
                  <a:pt x="711200" y="269875"/>
                </a:lnTo>
                <a:lnTo>
                  <a:pt x="682625" y="387350"/>
                </a:lnTo>
                <a:lnTo>
                  <a:pt x="609600" y="466725"/>
                </a:lnTo>
                <a:lnTo>
                  <a:pt x="520700" y="542925"/>
                </a:lnTo>
                <a:lnTo>
                  <a:pt x="466725" y="609600"/>
                </a:lnTo>
                <a:lnTo>
                  <a:pt x="406400" y="663575"/>
                </a:lnTo>
                <a:lnTo>
                  <a:pt x="361950" y="704850"/>
                </a:lnTo>
                <a:lnTo>
                  <a:pt x="323850" y="765175"/>
                </a:lnTo>
                <a:lnTo>
                  <a:pt x="307975" y="822325"/>
                </a:lnTo>
                <a:lnTo>
                  <a:pt x="282575" y="908050"/>
                </a:lnTo>
                <a:lnTo>
                  <a:pt x="263525" y="993775"/>
                </a:lnTo>
                <a:lnTo>
                  <a:pt x="260350" y="1054100"/>
                </a:lnTo>
                <a:lnTo>
                  <a:pt x="228600" y="1101725"/>
                </a:lnTo>
                <a:lnTo>
                  <a:pt x="168275" y="1177925"/>
                </a:lnTo>
                <a:lnTo>
                  <a:pt x="117475" y="1219200"/>
                </a:lnTo>
                <a:lnTo>
                  <a:pt x="57150" y="1247775"/>
                </a:lnTo>
                <a:lnTo>
                  <a:pt x="0" y="1282700"/>
                </a:lnTo>
              </a:path>
            </a:pathLst>
          </a:custGeom>
          <a:noFill/>
          <a:ln w="76200">
            <a:solidFill>
              <a:srgbClr val="0000FF"/>
            </a:solidFill>
            <a:headEnd type="none" w="med" len="med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C819D8B2-48C7-465B-AD98-F468323E0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135" y="22289"/>
            <a:ext cx="279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17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557A5077-5297-4D97-ABA6-257FAF5D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2" b="99701" l="4046" r="92984">
                        <a14:foregroundMark x1="65329" y1="2773" x2="88527" y2="6527"/>
                        <a14:foregroundMark x1="88527" y1="6527" x2="94248" y2="11689"/>
                        <a14:foregroundMark x1="94248" y1="11689" x2="95291" y2="54650"/>
                        <a14:foregroundMark x1="95291" y1="54650" x2="87990" y2="59172"/>
                        <a14:foregroundMark x1="87990" y1="59172" x2="82459" y2="69155"/>
                        <a14:foregroundMark x1="82459" y1="69155" x2="61441" y2="86647"/>
                        <a14:foregroundMark x1="61441" y1="86647" x2="28951" y2="99360"/>
                        <a14:foregroundMark x1="28951" y1="99360" x2="5373" y2="96331"/>
                        <a14:foregroundMark x1="5373" y1="96331" x2="1770" y2="88055"/>
                        <a14:foregroundMark x1="1770" y1="88055" x2="2244" y2="77560"/>
                        <a14:foregroundMark x1="2244" y1="77560" x2="13053" y2="61476"/>
                        <a14:foregroundMark x1="13053" y1="61476" x2="49020" y2="30418"/>
                        <a14:foregroundMark x1="49020" y1="30418" x2="62674" y2="6442"/>
                        <a14:foregroundMark x1="62674" y1="6442" x2="65582" y2="3072"/>
                        <a14:foregroundMark x1="86757" y1="6015" x2="92478" y2="11092"/>
                        <a14:foregroundMark x1="92478" y1="11092" x2="95733" y2="32679"/>
                        <a14:foregroundMark x1="95733" y1="32679" x2="92984" y2="51877"/>
                        <a14:foregroundMark x1="92984" y1="51877" x2="87358" y2="58490"/>
                        <a14:foregroundMark x1="87358" y1="58490" x2="80784" y2="55290"/>
                        <a14:foregroundMark x1="80784" y1="55290" x2="77623" y2="45478"/>
                        <a14:foregroundMark x1="77623" y1="45478" x2="81700" y2="21587"/>
                        <a14:foregroundMark x1="81700" y1="21587" x2="86662" y2="6826"/>
                        <a14:foregroundMark x1="48325" y1="79693" x2="39412" y2="74701"/>
                        <a14:foregroundMark x1="39412" y1="74701" x2="42478" y2="66382"/>
                        <a14:foregroundMark x1="42478" y1="66382" x2="50917" y2="64932"/>
                        <a14:foregroundMark x1="50917" y1="64932" x2="52181" y2="75085"/>
                        <a14:foregroundMark x1="52181" y1="75085" x2="46650" y2="79693"/>
                        <a14:foregroundMark x1="21871" y1="77773" x2="16087" y2="72952"/>
                        <a14:foregroundMark x1="16087" y1="72952" x2="20733" y2="64548"/>
                        <a14:foregroundMark x1="20733" y1="64548" x2="27655" y2="66297"/>
                        <a14:foregroundMark x1="27655" y1="66297" x2="25948" y2="75939"/>
                        <a14:foregroundMark x1="25948" y1="75939" x2="21271" y2="77901"/>
                        <a14:foregroundMark x1="48451" y1="78072" x2="40582" y2="74275"/>
                        <a14:foregroundMark x1="40582" y1="74275" x2="44564" y2="65188"/>
                        <a14:foregroundMark x1="44564" y1="65188" x2="50664" y2="70222"/>
                        <a14:foregroundMark x1="50664" y1="70222" x2="47977" y2="78584"/>
                        <a14:foregroundMark x1="6795" y1="57892" x2="17288" y2="57082"/>
                        <a14:foregroundMark x1="17288" y1="57082" x2="27845" y2="63609"/>
                        <a14:foregroundMark x1="27845" y1="63609" x2="32585" y2="73507"/>
                        <a14:foregroundMark x1="32585" y1="73507" x2="31985" y2="82978"/>
                        <a14:foregroundMark x1="31985" y1="82978" x2="27212" y2="91041"/>
                        <a14:foregroundMark x1="27212" y1="91041" x2="12863" y2="95392"/>
                        <a14:foregroundMark x1="12863" y1="95392" x2="7491" y2="89590"/>
                        <a14:foregroundMark x1="7491" y1="89590" x2="4046" y2="81399"/>
                        <a14:foregroundMark x1="4046" y1="81399" x2="6922" y2="57210"/>
                        <a14:foregroundMark x1="46523" y1="83404" x2="39317" y2="75384"/>
                        <a14:foregroundMark x1="39317" y1="75384" x2="39096" y2="63396"/>
                        <a14:foregroundMark x1="39096" y1="63396" x2="50948" y2="65614"/>
                        <a14:foregroundMark x1="50948" y1="65614" x2="67130" y2="77816"/>
                        <a14:foregroundMark x1="67130" y1="77816" x2="70544" y2="86263"/>
                        <a14:foregroundMark x1="70544" y1="86263" x2="61662" y2="89249"/>
                        <a14:foregroundMark x1="61662" y1="89249" x2="53066" y2="87585"/>
                        <a14:foregroundMark x1="53066" y1="87585" x2="46745" y2="83404"/>
                        <a14:foregroundMark x1="46745" y1="83404" x2="46650" y2="83404"/>
                        <a14:foregroundMark x1="47724" y1="79693" x2="41087" y2="76024"/>
                        <a14:foregroundMark x1="41087" y1="76024" x2="37453" y2="66724"/>
                        <a14:foregroundMark x1="37453" y1="66724" x2="47314" y2="66468"/>
                        <a14:foregroundMark x1="47314" y1="66468" x2="52181" y2="74829"/>
                        <a14:foregroundMark x1="52181" y1="74829" x2="46650" y2="79863"/>
                        <a14:foregroundMark x1="36252" y1="67918" x2="45006" y2="62415"/>
                        <a14:foregroundMark x1="45006" y1="62415" x2="53729" y2="65102"/>
                        <a14:foregroundMark x1="53729" y1="65102" x2="57111" y2="76280"/>
                        <a14:foregroundMark x1="57111" y1="76280" x2="56606" y2="89249"/>
                        <a14:foregroundMark x1="56606" y1="89249" x2="52655" y2="97398"/>
                        <a14:foregroundMark x1="52655" y1="97398" x2="31448" y2="99787"/>
                        <a14:foregroundMark x1="31448" y1="99787" x2="24494" y2="97355"/>
                        <a14:foregroundMark x1="24494" y1="97355" x2="22788" y2="86604"/>
                        <a14:foregroundMark x1="22788" y1="86604" x2="36726" y2="67108"/>
                        <a14:foregroundMark x1="23072" y1="98464" x2="28255" y2="66852"/>
                        <a14:foregroundMark x1="28255" y1="66852" x2="33692" y2="58490"/>
                        <a14:foregroundMark x1="33692" y1="58490" x2="41688" y2="55759"/>
                        <a14:foregroundMark x1="41688" y1="55759" x2="49431" y2="57295"/>
                        <a14:foregroundMark x1="49431" y1="57295" x2="58091" y2="66894"/>
                        <a14:foregroundMark x1="58091" y1="66894" x2="63812" y2="87244"/>
                        <a14:foregroundMark x1="63812" y1="87244" x2="58881" y2="97099"/>
                        <a14:foregroundMark x1="58881" y1="97099" x2="24178" y2="99701"/>
                        <a14:foregroundMark x1="24178" y1="99701" x2="23420" y2="98592"/>
                      </a14:backgroundRemoval>
                    </a14:imgEffect>
                  </a14:imgLayer>
                </a14:imgProps>
              </a:ext>
            </a:extLst>
          </a:blip>
          <a:srcRect l="4152" t="6005" r="6968" b="1129"/>
          <a:stretch/>
        </p:blipFill>
        <p:spPr>
          <a:xfrm>
            <a:off x="406518" y="636105"/>
            <a:ext cx="7815820" cy="6049915"/>
          </a:xfrm>
          <a:prstGeom prst="rect">
            <a:avLst/>
          </a:prstGeom>
        </p:spPr>
      </p:pic>
      <p:sp>
        <p:nvSpPr>
          <p:cNvPr id="13" name="星 7 12"/>
          <p:cNvSpPr/>
          <p:nvPr/>
        </p:nvSpPr>
        <p:spPr>
          <a:xfrm>
            <a:off x="4714875" y="4854599"/>
            <a:ext cx="4238625" cy="1964258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90545" y="5043989"/>
            <a:ext cx="4296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自分たちの住んでいる場所だけでなく、上流でも雨が降っているかしっかり確認しよう！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43320" y="767734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/>
              <a:t>上流</a:t>
            </a:r>
            <a:endParaRPr kumimoji="1" lang="en-US" altLang="ja-JP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24225" y="6321449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下</a:t>
            </a:r>
            <a:r>
              <a:rPr kumimoji="1" lang="ja-JP" altLang="en-US" sz="2800" dirty="0"/>
              <a:t>流</a:t>
            </a:r>
            <a:endParaRPr kumimoji="1" lang="en-US" altLang="ja-JP" sz="2800" dirty="0"/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182257" y="485303"/>
            <a:ext cx="4389743" cy="33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洪水って何かな？　洪水を学ぼう！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51313" y="6272845"/>
            <a:ext cx="7296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か　　　りゅう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19140" y="688849"/>
            <a:ext cx="7841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じょう　　りゅう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1">
            <a:noAutofit/>
          </a:bodyPr>
          <a:lstStyle/>
          <a:p>
            <a:pPr algn="ctr"/>
            <a:r>
              <a:rPr lang="en-US" altLang="ja-JP" dirty="0"/>
              <a:t>1.</a:t>
            </a:r>
            <a:r>
              <a:rPr lang="ja-JP" altLang="en-US" dirty="0"/>
              <a:t>水害について知ろう！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05355" y="-36081"/>
            <a:ext cx="651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すい　がい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71848" y="383871"/>
            <a:ext cx="26420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こうずい　　　　　　なに　　　　　　　　　　　こうずい　　　まな</a:t>
            </a:r>
            <a:endParaRPr kumimoji="1" lang="ja-JP" altLang="en-US" sz="8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8545" y="1000189"/>
            <a:ext cx="470555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下流で雨が降っていなくても、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洪水が発生して浸水してしまう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ja-JP" altLang="en-US" sz="2800" dirty="0">
                <a:solidFill>
                  <a:srgbClr val="FF0000"/>
                </a:solidFill>
              </a:rPr>
              <a:t>ことがあるよ！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42161" y="921622"/>
            <a:ext cx="2063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か　　　りゅう　　　　　　　あめ　　　　　　　　ふ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2161" y="1391411"/>
            <a:ext cx="30909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こう</a:t>
            </a:r>
            <a:r>
              <a:rPr kumimoji="1" lang="ja-JP" altLang="en-US" sz="800" dirty="0">
                <a:solidFill>
                  <a:srgbClr val="FF0000"/>
                </a:solidFill>
              </a:rPr>
              <a:t>　　ずい　　　　　　　　はっ　　せい　　　　　　　　　　　　しん　　すい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24097" y="5012467"/>
            <a:ext cx="40302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じ　　　ぶん　　　　　　　　　　　　　　　　　　す　　　　　　　　　　　　　　　　　　　　　　　ば　　　しょ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04187" y="5443537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じょう　　りゅう　　　　　　　　　　　あめ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28158" y="5872775"/>
            <a:ext cx="3850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rgbClr val="FF0000"/>
                </a:solidFill>
              </a:rPr>
              <a:t>ふ　　　　　　　　　　　　　　　　　　　　　　　　　　　　　　　　　　　　　　　　　　　　かく　　　にん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E7248C90-9C95-4E26-B96B-8268D230E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337" y="131342"/>
            <a:ext cx="2438627" cy="1545901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91A545B-59F4-48BE-90CB-BC02518AB51B}"/>
              </a:ext>
            </a:extLst>
          </p:cNvPr>
          <p:cNvCxnSpPr>
            <a:cxnSpLocks/>
          </p:cNvCxnSpPr>
          <p:nvPr/>
        </p:nvCxnSpPr>
        <p:spPr>
          <a:xfrm flipH="1">
            <a:off x="3852425" y="3315880"/>
            <a:ext cx="948158" cy="859579"/>
          </a:xfrm>
          <a:prstGeom prst="straightConnector1">
            <a:avLst/>
          </a:prstGeom>
          <a:ln w="635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7262818-83A3-4292-9355-610DF18FC46B}"/>
              </a:ext>
            </a:extLst>
          </p:cNvPr>
          <p:cNvCxnSpPr>
            <a:cxnSpLocks/>
          </p:cNvCxnSpPr>
          <p:nvPr/>
        </p:nvCxnSpPr>
        <p:spPr>
          <a:xfrm flipH="1">
            <a:off x="2106527" y="4744053"/>
            <a:ext cx="948158" cy="859579"/>
          </a:xfrm>
          <a:prstGeom prst="straightConnector1">
            <a:avLst/>
          </a:prstGeom>
          <a:ln w="762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911EA65-3AC4-4825-891B-DF769907ECCF}"/>
              </a:ext>
            </a:extLst>
          </p:cNvPr>
          <p:cNvCxnSpPr>
            <a:cxnSpLocks/>
          </p:cNvCxnSpPr>
          <p:nvPr/>
        </p:nvCxnSpPr>
        <p:spPr>
          <a:xfrm>
            <a:off x="2741837" y="5739478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5736F42-5FBA-41B4-AA24-7A0E1C74F67C}"/>
              </a:ext>
            </a:extLst>
          </p:cNvPr>
          <p:cNvCxnSpPr>
            <a:cxnSpLocks/>
          </p:cNvCxnSpPr>
          <p:nvPr/>
        </p:nvCxnSpPr>
        <p:spPr>
          <a:xfrm flipH="1">
            <a:off x="829942" y="5489590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2FE10648-CCF0-4D65-B167-1C7EAA9ED3CE}"/>
              </a:ext>
            </a:extLst>
          </p:cNvPr>
          <p:cNvCxnSpPr>
            <a:cxnSpLocks/>
          </p:cNvCxnSpPr>
          <p:nvPr/>
        </p:nvCxnSpPr>
        <p:spPr>
          <a:xfrm>
            <a:off x="3662068" y="3787093"/>
            <a:ext cx="105014" cy="287037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E2EFFE85-B6DC-404C-B25A-CE3F4EC9DDBE}"/>
              </a:ext>
            </a:extLst>
          </p:cNvPr>
          <p:cNvCxnSpPr>
            <a:cxnSpLocks/>
          </p:cNvCxnSpPr>
          <p:nvPr/>
        </p:nvCxnSpPr>
        <p:spPr>
          <a:xfrm flipH="1">
            <a:off x="3713918" y="4298154"/>
            <a:ext cx="407056" cy="17822"/>
          </a:xfrm>
          <a:prstGeom prst="straightConnector1">
            <a:avLst/>
          </a:prstGeom>
          <a:ln w="28575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9128A691-C0FC-4E80-8F4B-53AB5368EA02}"/>
              </a:ext>
            </a:extLst>
          </p:cNvPr>
          <p:cNvCxnSpPr>
            <a:cxnSpLocks/>
          </p:cNvCxnSpPr>
          <p:nvPr/>
        </p:nvCxnSpPr>
        <p:spPr>
          <a:xfrm>
            <a:off x="3874819" y="4753355"/>
            <a:ext cx="377404" cy="2906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A1D66744-3EA2-4C25-AE60-84AF12E2D76D}"/>
              </a:ext>
            </a:extLst>
          </p:cNvPr>
          <p:cNvCxnSpPr>
            <a:cxnSpLocks/>
          </p:cNvCxnSpPr>
          <p:nvPr/>
        </p:nvCxnSpPr>
        <p:spPr>
          <a:xfrm flipH="1">
            <a:off x="1962924" y="4503467"/>
            <a:ext cx="607525" cy="56214"/>
          </a:xfrm>
          <a:prstGeom prst="straightConnector1">
            <a:avLst/>
          </a:prstGeom>
          <a:ln w="5715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円/楕円 52">
            <a:extLst>
              <a:ext uri="{FF2B5EF4-FFF2-40B4-BE49-F238E27FC236}">
                <a16:creationId xmlns:a16="http://schemas.microsoft.com/office/drawing/2014/main" id="{481D148F-B8E9-453A-97FE-22CA9196C3BA}"/>
              </a:ext>
            </a:extLst>
          </p:cNvPr>
          <p:cNvSpPr/>
          <p:nvPr/>
        </p:nvSpPr>
        <p:spPr>
          <a:xfrm>
            <a:off x="2883564" y="4704155"/>
            <a:ext cx="724564" cy="56054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53">
            <a:extLst>
              <a:ext uri="{FF2B5EF4-FFF2-40B4-BE49-F238E27FC236}">
                <a16:creationId xmlns:a16="http://schemas.microsoft.com/office/drawing/2014/main" id="{9B5B51AE-B148-480F-8FDA-67CD5C284301}"/>
              </a:ext>
            </a:extLst>
          </p:cNvPr>
          <p:cNvSpPr/>
          <p:nvPr/>
        </p:nvSpPr>
        <p:spPr>
          <a:xfrm>
            <a:off x="1978380" y="4639361"/>
            <a:ext cx="782153" cy="46823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C9A8D97-97C8-428B-BEA5-BD534024171F}"/>
              </a:ext>
            </a:extLst>
          </p:cNvPr>
          <p:cNvSpPr/>
          <p:nvPr/>
        </p:nvSpPr>
        <p:spPr>
          <a:xfrm>
            <a:off x="2767788" y="5236040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40C56F4-745E-4045-A38A-E862E7522CEF}"/>
              </a:ext>
            </a:extLst>
          </p:cNvPr>
          <p:cNvSpPr/>
          <p:nvPr/>
        </p:nvSpPr>
        <p:spPr>
          <a:xfrm>
            <a:off x="1030444" y="4927585"/>
            <a:ext cx="103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決壊</a:t>
            </a:r>
            <a:endParaRPr lang="en-US" altLang="ja-JP" sz="24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795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2560865"/>
            <a:ext cx="9144000" cy="165194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水害写真</a:t>
            </a:r>
            <a:endParaRPr lang="en-US" altLang="ja-JP" sz="4400" dirty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4400" dirty="0">
                <a:solidFill>
                  <a:schemeClr val="accent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大分川</a:t>
            </a:r>
            <a:endParaRPr lang="en-US" altLang="ja-JP" sz="4400" dirty="0">
              <a:solidFill>
                <a:schemeClr val="accent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24250" y="2541815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すい　　　が</a:t>
            </a:r>
            <a:r>
              <a:rPr kumimoji="1" lang="ja-JP" altLang="en-US" sz="1100" dirty="0" err="1">
                <a:solidFill>
                  <a:schemeClr val="bg1"/>
                </a:solidFill>
              </a:rPr>
              <a:t>い</a:t>
            </a:r>
            <a:r>
              <a:rPr kumimoji="1" lang="ja-JP" altLang="en-US" sz="1100" dirty="0">
                <a:solidFill>
                  <a:schemeClr val="bg1"/>
                </a:solidFill>
              </a:rPr>
              <a:t>　　　　しゃ　　　しん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90633" y="3172853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</a:rPr>
              <a:t>おお　　　いた　　　がわ</a:t>
            </a:r>
          </a:p>
        </p:txBody>
      </p:sp>
    </p:spTree>
    <p:extLst>
      <p:ext uri="{BB962C8B-B14F-4D97-AF65-F5344CB8AC3E}">
        <p14:creationId xmlns:p14="http://schemas.microsoft.com/office/powerpoint/2010/main" val="20206830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45795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0" y="6220775"/>
            <a:ext cx="4175581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川添小学校　位置図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3" name="フリーフォーム 22"/>
          <p:cNvSpPr/>
          <p:nvPr/>
        </p:nvSpPr>
        <p:spPr>
          <a:xfrm>
            <a:off x="4628336" y="5235959"/>
            <a:ext cx="124213" cy="237440"/>
          </a:xfrm>
          <a:custGeom>
            <a:avLst/>
            <a:gdLst>
              <a:gd name="connsiteX0" fmla="*/ 13001 w 104008"/>
              <a:gd name="connsiteY0" fmla="*/ 0 h 143010"/>
              <a:gd name="connsiteX1" fmla="*/ 95341 w 104008"/>
              <a:gd name="connsiteY1" fmla="*/ 8667 h 143010"/>
              <a:gd name="connsiteX2" fmla="*/ 104008 w 104008"/>
              <a:gd name="connsiteY2" fmla="*/ 134343 h 143010"/>
              <a:gd name="connsiteX3" fmla="*/ 0 w 104008"/>
              <a:gd name="connsiteY3" fmla="*/ 143010 h 143010"/>
              <a:gd name="connsiteX4" fmla="*/ 13001 w 104008"/>
              <a:gd name="connsiteY4" fmla="*/ 0 h 14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08" h="143010">
                <a:moveTo>
                  <a:pt x="13001" y="0"/>
                </a:moveTo>
                <a:lnTo>
                  <a:pt x="95341" y="8667"/>
                </a:lnTo>
                <a:lnTo>
                  <a:pt x="104008" y="134343"/>
                </a:lnTo>
                <a:lnTo>
                  <a:pt x="0" y="143010"/>
                </a:lnTo>
                <a:lnTo>
                  <a:pt x="1300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4651080" y="3489797"/>
            <a:ext cx="0" cy="665988"/>
          </a:xfrm>
          <a:prstGeom prst="straightConnector1">
            <a:avLst/>
          </a:prstGeom>
          <a:ln w="4762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6444479">
            <a:off x="3698103" y="3658408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B0F0"/>
                </a:solidFill>
              </a:rPr>
              <a:t>大野川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2881255" y="3265329"/>
            <a:ext cx="321054" cy="438352"/>
          </a:xfrm>
          <a:prstGeom prst="straightConnector1">
            <a:avLst/>
          </a:prstGeom>
          <a:ln w="47625">
            <a:solidFill>
              <a:srgbClr val="83ED0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348586">
            <a:off x="1979663" y="3169575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83ED03"/>
                </a:solidFill>
              </a:rPr>
              <a:t>乙津川</a:t>
            </a:r>
          </a:p>
        </p:txBody>
      </p:sp>
      <p:sp>
        <p:nvSpPr>
          <p:cNvPr id="29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4346754" y="5815317"/>
            <a:ext cx="1700213" cy="36933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2.</a:t>
            </a:r>
            <a:r>
              <a:rPr lang="ja-JP" altLang="en-US" dirty="0"/>
              <a:t>自分たちが通う学校が安全かどうか確認しよう！</a:t>
            </a:r>
            <a:endParaRPr kumimoji="1" lang="ja-JP" altLang="en-US" dirty="0"/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160377" cy="38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b" anchorCtr="0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クイズ</a:t>
            </a:r>
            <a:r>
              <a:rPr lang="en-US" altLang="ja-JP" sz="1600" dirty="0"/>
              <a:t>】</a:t>
            </a:r>
            <a:r>
              <a:rPr lang="ja-JP" altLang="en-US" sz="1600" dirty="0"/>
              <a:t>川添小学校はどこにあるか探してみよう！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4" r="84813"/>
          <a:stretch/>
        </p:blipFill>
        <p:spPr>
          <a:xfrm>
            <a:off x="7755257" y="485303"/>
            <a:ext cx="1388743" cy="23870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83" y="1004856"/>
            <a:ext cx="4029974" cy="284616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32" name="直線コネクタ 31"/>
          <p:cNvCxnSpPr/>
          <p:nvPr/>
        </p:nvCxnSpPr>
        <p:spPr>
          <a:xfrm flipH="1">
            <a:off x="5246061" y="3853238"/>
            <a:ext cx="3848739" cy="19130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4175581" y="3867020"/>
            <a:ext cx="848293" cy="11089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4175581" y="4975920"/>
            <a:ext cx="1105079" cy="7904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6964690" y="2856818"/>
            <a:ext cx="1700213" cy="36933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44" name="フリーフォーム 43"/>
          <p:cNvSpPr/>
          <p:nvPr/>
        </p:nvSpPr>
        <p:spPr>
          <a:xfrm>
            <a:off x="6817113" y="1962735"/>
            <a:ext cx="457914" cy="875328"/>
          </a:xfrm>
          <a:custGeom>
            <a:avLst/>
            <a:gdLst>
              <a:gd name="connsiteX0" fmla="*/ 13001 w 104008"/>
              <a:gd name="connsiteY0" fmla="*/ 0 h 143010"/>
              <a:gd name="connsiteX1" fmla="*/ 95341 w 104008"/>
              <a:gd name="connsiteY1" fmla="*/ 8667 h 143010"/>
              <a:gd name="connsiteX2" fmla="*/ 104008 w 104008"/>
              <a:gd name="connsiteY2" fmla="*/ 134343 h 143010"/>
              <a:gd name="connsiteX3" fmla="*/ 0 w 104008"/>
              <a:gd name="connsiteY3" fmla="*/ 143010 h 143010"/>
              <a:gd name="connsiteX4" fmla="*/ 13001 w 104008"/>
              <a:gd name="connsiteY4" fmla="*/ 0 h 14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08" h="143010">
                <a:moveTo>
                  <a:pt x="13001" y="0"/>
                </a:moveTo>
                <a:lnTo>
                  <a:pt x="95341" y="8667"/>
                </a:lnTo>
                <a:lnTo>
                  <a:pt x="104008" y="134343"/>
                </a:lnTo>
                <a:lnTo>
                  <a:pt x="0" y="143010"/>
                </a:lnTo>
                <a:lnTo>
                  <a:pt x="13001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23642" y="-37380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　ぶん　　　　　　　　　　かよ　　　がっ こう　　　　 　あんぜん　　　　　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　　　　　 かく にん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36692" y="448662"/>
            <a:ext cx="27302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かわぞえしょうが</a:t>
            </a:r>
            <a:r>
              <a:rPr lang="ja-JP" altLang="en-US" sz="800" dirty="0" err="1"/>
              <a:t>っ</a:t>
            </a:r>
            <a:r>
              <a:rPr lang="ja-JP" altLang="en-US" sz="800" dirty="0"/>
              <a:t> こう　　　　　　　　　　　　　　　　　　  　さが</a:t>
            </a:r>
            <a:endParaRPr kumimoji="1" lang="ja-JP" altLang="en-US" sz="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11547" y="6192200"/>
            <a:ext cx="35108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>
                <a:solidFill>
                  <a:schemeClr val="bg1"/>
                </a:solidFill>
              </a:rPr>
              <a:t>かわ　　ぞえ　　　しょう　　　がっ　　こう　　　　　　　い　　　　ち　　　　ず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6444479">
            <a:off x="3497091" y="3699681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B0F0"/>
                </a:solidFill>
              </a:rPr>
              <a:t>おおのがわ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021671">
            <a:off x="2047558" y="3091385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83ED03"/>
                </a:solidFill>
              </a:rPr>
              <a:t>おとつがわ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571186" y="5734558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195075" y="2756565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6377812" y="2149765"/>
            <a:ext cx="213443" cy="600130"/>
          </a:xfrm>
          <a:prstGeom prst="straightConnector1">
            <a:avLst/>
          </a:prstGeom>
          <a:ln w="4762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038069">
            <a:off x="5574039" y="2888898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B0F0"/>
                </a:solidFill>
              </a:rPr>
              <a:t>大野川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038069">
            <a:off x="5373027" y="2930171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B0F0"/>
                </a:solidFill>
              </a:rPr>
              <a:t>おおのがわ</a:t>
            </a:r>
          </a:p>
        </p:txBody>
      </p:sp>
      <p:sp>
        <p:nvSpPr>
          <p:cNvPr id="42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422261">
            <a:off x="5741148" y="1483351"/>
            <a:ext cx="1700213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100" b="1" dirty="0">
                <a:solidFill>
                  <a:schemeClr val="bg1"/>
                </a:solidFill>
              </a:rPr>
              <a:t>川添橋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 rot="323363">
            <a:off x="6347143" y="1448100"/>
            <a:ext cx="98278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00" dirty="0" err="1">
                <a:solidFill>
                  <a:schemeClr val="bg1"/>
                </a:solidFill>
              </a:rPr>
              <a:t>かわぞえば</a:t>
            </a:r>
            <a:r>
              <a:rPr lang="ja-JP" altLang="en-US" sz="500" dirty="0">
                <a:solidFill>
                  <a:schemeClr val="bg1"/>
                </a:solidFill>
              </a:rPr>
              <a:t>し</a:t>
            </a:r>
            <a:endParaRPr kumimoji="1" lang="ja-JP" altLang="en-US" sz="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0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/>
      <p:bldP spid="39" grpId="0" animBg="1"/>
      <p:bldP spid="43" grpId="0"/>
      <p:bldP spid="44" grpId="0" animBg="1"/>
      <p:bldP spid="36" grpId="0"/>
      <p:bldP spid="37" grpId="0"/>
      <p:bldP spid="40" grpId="0"/>
      <p:bldP spid="41" grpId="0"/>
      <p:bldP spid="42" grpId="0"/>
      <p:bldP spid="4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/>
          <a:srcRect l="1747" t="1406" r="1681" b="371"/>
          <a:stretch/>
        </p:blipFill>
        <p:spPr>
          <a:xfrm>
            <a:off x="182257" y="3158877"/>
            <a:ext cx="2562181" cy="3572505"/>
          </a:xfrm>
          <a:prstGeom prst="rect">
            <a:avLst/>
          </a:prstGeom>
        </p:spPr>
      </p:pic>
      <p:sp>
        <p:nvSpPr>
          <p:cNvPr id="36" name="四角形吹き出し 35"/>
          <p:cNvSpPr/>
          <p:nvPr/>
        </p:nvSpPr>
        <p:spPr>
          <a:xfrm>
            <a:off x="2890157" y="742950"/>
            <a:ext cx="6123215" cy="6057900"/>
          </a:xfrm>
          <a:prstGeom prst="wedgeRectCallout">
            <a:avLst>
              <a:gd name="adj1" fmla="val -59013"/>
              <a:gd name="adj2" fmla="val 845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/>
          <a:srcRect l="2854" t="2557" r="2854" b="2553"/>
          <a:stretch/>
        </p:blipFill>
        <p:spPr>
          <a:xfrm>
            <a:off x="4730318" y="823777"/>
            <a:ext cx="4136707" cy="5907605"/>
          </a:xfrm>
          <a:prstGeom prst="rect">
            <a:avLst/>
          </a:prstGeom>
        </p:spPr>
      </p:pic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182257" y="456727"/>
            <a:ext cx="6160377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大分市ハザードマップは知っているかな？確認してみよう！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4"/>
          <a:srcRect l="3093" t="796" r="96" b="2660"/>
          <a:stretch/>
        </p:blipFill>
        <p:spPr>
          <a:xfrm>
            <a:off x="2992159" y="4151040"/>
            <a:ext cx="1636157" cy="2580342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3"/>
          <a:srcRect l="59744" t="2972" r="10781" b="76308"/>
          <a:stretch/>
        </p:blipFill>
        <p:spPr>
          <a:xfrm>
            <a:off x="3021301" y="904605"/>
            <a:ext cx="3145263" cy="313745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45" name="円形吹き出し 44"/>
          <p:cNvSpPr/>
          <p:nvPr/>
        </p:nvSpPr>
        <p:spPr>
          <a:xfrm>
            <a:off x="180708" y="1200151"/>
            <a:ext cx="2694245" cy="187778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2651" y="1600435"/>
            <a:ext cx="253787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1500" b="1" dirty="0">
                <a:solidFill>
                  <a:srgbClr val="FF0000"/>
                </a:solidFill>
              </a:rPr>
              <a:t>大分市ハザードマップでは、</a:t>
            </a:r>
            <a:endParaRPr kumimoji="1" lang="en-US" altLang="ja-JP" sz="1500" b="1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kumimoji="1" lang="ja-JP" altLang="en-US" sz="1500" b="1" dirty="0">
                <a:solidFill>
                  <a:srgbClr val="FF0000"/>
                </a:solidFill>
              </a:rPr>
              <a:t>大雨が降ったときに水に</a:t>
            </a:r>
            <a:r>
              <a:rPr lang="ja-JP" altLang="en-US" sz="1500" b="1" dirty="0">
                <a:solidFill>
                  <a:srgbClr val="FF0000"/>
                </a:solidFill>
              </a:rPr>
              <a:t>浸か</a:t>
            </a:r>
            <a:endParaRPr lang="en-US" altLang="ja-JP" sz="1500" b="1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1500" b="1" dirty="0" err="1">
                <a:solidFill>
                  <a:srgbClr val="FF0000"/>
                </a:solidFill>
              </a:rPr>
              <a:t>って</a:t>
            </a:r>
            <a:r>
              <a:rPr lang="ja-JP" altLang="en-US" sz="1500" b="1" dirty="0">
                <a:solidFill>
                  <a:srgbClr val="FF0000"/>
                </a:solidFill>
              </a:rPr>
              <a:t>しまう危ない場所を確認</a:t>
            </a:r>
            <a:endParaRPr lang="en-US" altLang="ja-JP" sz="1500" b="1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ja-JP" altLang="en-US" sz="1500" b="1" dirty="0">
                <a:solidFill>
                  <a:srgbClr val="FF0000"/>
                </a:solidFill>
              </a:rPr>
              <a:t>することができるよ！</a:t>
            </a:r>
            <a:endParaRPr lang="en-US" altLang="ja-JP" sz="1500" b="1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021301" y="3665408"/>
            <a:ext cx="3145263" cy="37080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b" anchorCtr="0">
            <a:noAutofit/>
          </a:bodyPr>
          <a:lstStyle/>
          <a:p>
            <a:pPr algn="r"/>
            <a:r>
              <a:rPr kumimoji="1" lang="ja-JP" altLang="en-US" sz="1600" b="1" dirty="0">
                <a:solidFill>
                  <a:schemeClr val="bg1"/>
                </a:solidFill>
              </a:rPr>
              <a:t>色が濃いところほど危ないよ！</a:t>
            </a:r>
            <a:endParaRPr lang="en-US" altLang="ja-JP" sz="1600" b="1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H="1" flipV="1">
            <a:off x="7796279" y="2243772"/>
            <a:ext cx="158604" cy="598233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7633957" y="2174588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大野川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6891491" y="2998904"/>
            <a:ext cx="321054" cy="438352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348586">
            <a:off x="5999145" y="2856773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乙津川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4480811" y="2861589"/>
            <a:ext cx="299019" cy="712982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4304473" y="3300899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大野川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3934141" y="2842005"/>
            <a:ext cx="121636" cy="561100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2685618" y="2966548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乙津川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238635" y="894319"/>
            <a:ext cx="1186907" cy="117309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2.</a:t>
            </a:r>
            <a:r>
              <a:rPr lang="ja-JP" altLang="en-US" dirty="0"/>
              <a:t>自分たちが通う学校が安全かどうか確認しよう！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23642" y="-37380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　ぶん　　　　　　　　　　かよ　　　がっ こう　　　　 　あんぜん　　　　　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　　　　　 かく にん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80002" y="447796"/>
            <a:ext cx="41921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おおいた し　　　　　　　　　　　　　　　　　　  　              し　　　　　　　　　　　　　　　　　　　　かくにん</a:t>
            </a:r>
            <a:endParaRPr kumimoji="1" lang="ja-JP" altLang="en-US" sz="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312" y="1506659"/>
            <a:ext cx="6126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 し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1701" y="1813923"/>
            <a:ext cx="22653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おおあめ　　　 　ふ　　　　　　　　　　　　　　　みず　　　　つ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78229" y="2118893"/>
            <a:ext cx="16097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あぶ　　　　　　　　ばしょ　　　　かくにん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48129" y="3612843"/>
            <a:ext cx="20746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chemeClr val="bg1"/>
                </a:solidFill>
              </a:rPr>
              <a:t>いろ　　　　　こ　　　　　　　　　　　　　　　　　　　　あぶ</a:t>
            </a:r>
            <a:endParaRPr kumimoji="1" lang="ja-JP" altLang="en-US" sz="7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44670" y="3199908"/>
            <a:ext cx="742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おお　の　がわ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872541" y="2084316"/>
            <a:ext cx="7425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おお　の　がわ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 rot="18178450">
            <a:off x="6355059" y="2829408"/>
            <a:ext cx="7216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おと　つ　がわ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61119" y="2876278"/>
            <a:ext cx="7216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0070C0"/>
                </a:solidFill>
              </a:rPr>
              <a:t>おと　つ　がわ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4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4" grpId="0"/>
      <p:bldP spid="46" grpId="0" animBg="1"/>
      <p:bldP spid="14" grpId="0"/>
      <p:bldP spid="16" grpId="0"/>
      <p:bldP spid="18" grpId="0"/>
      <p:bldP spid="20" grpId="0"/>
      <p:bldP spid="6" grpId="0" animBg="1"/>
      <p:bldP spid="24" grpId="0"/>
      <p:bldP spid="26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爆発 2 8"/>
          <p:cNvSpPr/>
          <p:nvPr/>
        </p:nvSpPr>
        <p:spPr>
          <a:xfrm rot="359027">
            <a:off x="4600510" y="5270143"/>
            <a:ext cx="4350209" cy="1433543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/>
          <a:srcRect l="66930" t="49830" r="12958" b="35352"/>
          <a:stretch/>
        </p:blipFill>
        <p:spPr>
          <a:xfrm>
            <a:off x="4743450" y="564433"/>
            <a:ext cx="4154952" cy="43436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3566" t="3004" r="2934" b="3238"/>
          <a:stretch/>
        </p:blipFill>
        <p:spPr>
          <a:xfrm>
            <a:off x="180974" y="534788"/>
            <a:ext cx="4333875" cy="618986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454361" y="3326962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3" name="フリーフォーム 2"/>
          <p:cNvSpPr/>
          <p:nvPr/>
        </p:nvSpPr>
        <p:spPr>
          <a:xfrm rot="5400000">
            <a:off x="3640472" y="4039540"/>
            <a:ext cx="162757" cy="130664"/>
          </a:xfrm>
          <a:custGeom>
            <a:avLst/>
            <a:gdLst>
              <a:gd name="connsiteX0" fmla="*/ 225425 w 225425"/>
              <a:gd name="connsiteY0" fmla="*/ 180975 h 180975"/>
              <a:gd name="connsiteX1" fmla="*/ 15875 w 225425"/>
              <a:gd name="connsiteY1" fmla="*/ 158750 h 180975"/>
              <a:gd name="connsiteX2" fmla="*/ 0 w 225425"/>
              <a:gd name="connsiteY2" fmla="*/ 3175 h 180975"/>
              <a:gd name="connsiteX3" fmla="*/ 203200 w 225425"/>
              <a:gd name="connsiteY3" fmla="*/ 0 h 180975"/>
              <a:gd name="connsiteX4" fmla="*/ 225425 w 225425"/>
              <a:gd name="connsiteY4" fmla="*/ 180975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425" h="180975">
                <a:moveTo>
                  <a:pt x="225425" y="180975"/>
                </a:moveTo>
                <a:lnTo>
                  <a:pt x="15875" y="158750"/>
                </a:lnTo>
                <a:lnTo>
                  <a:pt x="0" y="3175"/>
                </a:lnTo>
                <a:lnTo>
                  <a:pt x="203200" y="0"/>
                </a:lnTo>
                <a:lnTo>
                  <a:pt x="225425" y="180975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 rot="5400000">
            <a:off x="3175353" y="3577797"/>
            <a:ext cx="880432" cy="949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3140825" y="534788"/>
            <a:ext cx="1690255" cy="30775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140825" y="4492757"/>
            <a:ext cx="1602625" cy="4266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H="1" flipV="1">
            <a:off x="3387856" y="1972149"/>
            <a:ext cx="158604" cy="598233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3105316" y="1625833"/>
            <a:ext cx="1233068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大野川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2483068" y="2727281"/>
            <a:ext cx="321054" cy="438352"/>
          </a:xfrm>
          <a:prstGeom prst="straightConnector1">
            <a:avLst/>
          </a:prstGeom>
          <a:ln w="4762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33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348586">
            <a:off x="1590722" y="2585150"/>
            <a:ext cx="1700213" cy="3683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800" b="1" dirty="0">
                <a:solidFill>
                  <a:srgbClr val="0070C0"/>
                </a:solidFill>
              </a:rPr>
              <a:t>乙津川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6838483" y="703683"/>
            <a:ext cx="220165" cy="697623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4978623" y="3421380"/>
            <a:ext cx="1068790" cy="36833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リーフォーム 31"/>
          <p:cNvSpPr/>
          <p:nvPr/>
        </p:nvSpPr>
        <p:spPr>
          <a:xfrm>
            <a:off x="7117080" y="2400299"/>
            <a:ext cx="480060" cy="693965"/>
          </a:xfrm>
          <a:custGeom>
            <a:avLst/>
            <a:gdLst>
              <a:gd name="connsiteX0" fmla="*/ 0 w 480060"/>
              <a:gd name="connsiteY0" fmla="*/ 609600 h 609600"/>
              <a:gd name="connsiteX1" fmla="*/ 480060 w 480060"/>
              <a:gd name="connsiteY1" fmla="*/ 594360 h 609600"/>
              <a:gd name="connsiteX2" fmla="*/ 480060 w 480060"/>
              <a:gd name="connsiteY2" fmla="*/ 0 h 609600"/>
              <a:gd name="connsiteX3" fmla="*/ 38100 w 480060"/>
              <a:gd name="connsiteY3" fmla="*/ 0 h 609600"/>
              <a:gd name="connsiteX4" fmla="*/ 0 w 480060"/>
              <a:gd name="connsiteY4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" h="609600">
                <a:moveTo>
                  <a:pt x="0" y="609600"/>
                </a:moveTo>
                <a:lnTo>
                  <a:pt x="480060" y="594360"/>
                </a:lnTo>
                <a:lnTo>
                  <a:pt x="480060" y="0"/>
                </a:lnTo>
                <a:lnTo>
                  <a:pt x="38100" y="0"/>
                </a:lnTo>
                <a:lnTo>
                  <a:pt x="0" y="609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569264" y="2658833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川添小学校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182257" y="485302"/>
            <a:ext cx="6339995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/>
              <a:t>川添小学校やその周りは、どうなっているか確認してみよう！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81676" y="5583447"/>
            <a:ext cx="4536819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川添小学校は、浸水しないので避難所になって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いるけど、学校の周りは浸水や土砂災害の危険性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がある</a:t>
            </a:r>
            <a:r>
              <a:rPr lang="ja-JP" altLang="en-US" sz="1600" b="1" dirty="0">
                <a:solidFill>
                  <a:srgbClr val="FF0000"/>
                </a:solidFill>
              </a:rPr>
              <a:t>ことを知ろう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！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2.</a:t>
            </a:r>
            <a:r>
              <a:rPr lang="ja-JP" altLang="en-US" dirty="0"/>
              <a:t>自分たちが通う学校が安全かどうか確認しよう！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323642" y="-37380"/>
            <a:ext cx="40943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じ　ぶん　　　　　　　　　　かよ　　　がっ こう　　　　 　あんぜん　　　　　　　</a:t>
            </a:r>
            <a:r>
              <a:rPr lang="ja-JP" altLang="en-US" sz="800" dirty="0"/>
              <a:t> </a:t>
            </a:r>
            <a:r>
              <a:rPr kumimoji="1" lang="ja-JP" altLang="en-US" sz="800" dirty="0"/>
              <a:t>　　　　　 かく にん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080002" y="447796"/>
            <a:ext cx="42851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かわぞえしょうが</a:t>
            </a:r>
            <a:r>
              <a:rPr lang="ja-JP" altLang="en-US" sz="800" dirty="0" err="1"/>
              <a:t>っ</a:t>
            </a:r>
            <a:r>
              <a:rPr lang="ja-JP" altLang="en-US" sz="800" dirty="0"/>
              <a:t>こう　　　　　　　　　　まわ　　　　　　　　　　　　　　　　　　　　　　　　　　　　かくにん</a:t>
            </a:r>
            <a:endParaRPr kumimoji="1" lang="ja-JP" altLang="en-US" sz="8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>
            <a:off x="3110731" y="1508314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70C0"/>
                </a:solidFill>
              </a:rPr>
              <a:t>おおのがわ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18138650">
            <a:off x="1679437" y="2520972"/>
            <a:ext cx="1233068" cy="2462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1000" b="1" dirty="0">
                <a:solidFill>
                  <a:srgbClr val="0070C0"/>
                </a:solidFill>
              </a:rPr>
              <a:t>おとつがわ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448805" y="3228764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548425" y="2570382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F0000"/>
                </a:solidFill>
              </a:rPr>
              <a:t>かわぞえ　しょうが</a:t>
            </a:r>
            <a:r>
              <a:rPr lang="ja-JP" altLang="en-US" sz="800" dirty="0" err="1">
                <a:solidFill>
                  <a:srgbClr val="FF0000"/>
                </a:solidFill>
              </a:rPr>
              <a:t>っ</a:t>
            </a:r>
            <a:r>
              <a:rPr lang="ja-JP" altLang="en-US" sz="800" dirty="0">
                <a:solidFill>
                  <a:srgbClr val="FF0000"/>
                </a:solidFill>
              </a:rPr>
              <a:t> こう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AD346AC-A5FB-4E90-AC56-133A0E73B3B5}"/>
              </a:ext>
            </a:extLst>
          </p:cNvPr>
          <p:cNvSpPr txBox="1"/>
          <p:nvPr/>
        </p:nvSpPr>
        <p:spPr>
          <a:xfrm rot="20619099">
            <a:off x="5041959" y="3808140"/>
            <a:ext cx="1233068" cy="23083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1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ja-JP" altLang="en-US" sz="900" b="1" dirty="0">
                <a:solidFill>
                  <a:schemeClr val="bg1"/>
                </a:solidFill>
              </a:rPr>
              <a:t>おおのがわ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91201" y="5488051"/>
            <a:ext cx="34628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50" dirty="0">
                <a:solidFill>
                  <a:srgbClr val="FF0000"/>
                </a:solidFill>
              </a:rPr>
              <a:t>かわ ぞえ しょう  </a:t>
            </a:r>
            <a:r>
              <a:rPr lang="ja-JP" altLang="en-US" sz="750" dirty="0" err="1">
                <a:solidFill>
                  <a:srgbClr val="FF0000"/>
                </a:solidFill>
              </a:rPr>
              <a:t>がっ</a:t>
            </a:r>
            <a:r>
              <a:rPr lang="ja-JP" altLang="en-US" sz="750" dirty="0">
                <a:solidFill>
                  <a:srgbClr val="FF0000"/>
                </a:solidFill>
              </a:rPr>
              <a:t>こう　　　　　 　しんすい　　　　　　　　　　　　　　　　ひ なん　じょ</a:t>
            </a:r>
            <a:endParaRPr kumimoji="1" lang="ja-JP" altLang="en-US" sz="750" dirty="0">
              <a:solidFill>
                <a:srgbClr val="FF00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484853" y="5799007"/>
            <a:ext cx="361990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50" dirty="0" err="1">
                <a:solidFill>
                  <a:srgbClr val="FF0000"/>
                </a:solidFill>
              </a:rPr>
              <a:t>がっ</a:t>
            </a:r>
            <a:r>
              <a:rPr lang="ja-JP" altLang="en-US" sz="750" dirty="0">
                <a:solidFill>
                  <a:srgbClr val="FF0000"/>
                </a:solidFill>
              </a:rPr>
              <a:t>こう　　　　　まわ　　　　　　しんすい　　　　　どしゃ　さいがい　　　　　き　　けんせい</a:t>
            </a:r>
            <a:endParaRPr kumimoji="1" lang="ja-JP" altLang="en-US" sz="750" dirty="0">
              <a:solidFill>
                <a:srgbClr val="FF0000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746608" y="6110277"/>
            <a:ext cx="25840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50" dirty="0">
                <a:solidFill>
                  <a:srgbClr val="FF0000"/>
                </a:solidFill>
              </a:rPr>
              <a:t>し</a:t>
            </a:r>
            <a:endParaRPr kumimoji="1" lang="ja-JP" altLang="en-US" sz="750" dirty="0">
              <a:solidFill>
                <a:srgbClr val="FF0000"/>
              </a:solidFill>
            </a:endParaRP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42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/>
      <p:bldP spid="42" grpId="0"/>
      <p:bldP spid="43" grpId="0"/>
      <p:bldP spid="4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/>
          <a:srcRect l="47655" t="29454" r="1857"/>
          <a:stretch/>
        </p:blipFill>
        <p:spPr>
          <a:xfrm>
            <a:off x="3999575" y="1745859"/>
            <a:ext cx="5085809" cy="513492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3"/>
          <a:srcRect l="47655" t="1048" b="84987"/>
          <a:stretch/>
        </p:blipFill>
        <p:spPr>
          <a:xfrm>
            <a:off x="182257" y="956154"/>
            <a:ext cx="4058273" cy="782331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l="23845" t="31915" r="51417" b="6851"/>
          <a:stretch/>
        </p:blipFill>
        <p:spPr>
          <a:xfrm>
            <a:off x="1710489" y="1914289"/>
            <a:ext cx="2519198" cy="4505907"/>
          </a:xfrm>
          <a:prstGeom prst="rect">
            <a:avLst/>
          </a:prstGeom>
        </p:spPr>
      </p:pic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84573" y="994483"/>
            <a:ext cx="20810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/>
              <a:t>ただ　　　　　　　　　ひ　なん　こう　どう　　　　　　　し</a:t>
            </a:r>
            <a:endParaRPr kumimoji="1" lang="ja-JP" altLang="en-US" sz="700" dirty="0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/>
          <a:srcRect l="56422" t="11725" r="13301" b="85904"/>
          <a:stretch/>
        </p:blipFill>
        <p:spPr>
          <a:xfrm>
            <a:off x="827093" y="1383937"/>
            <a:ext cx="2768600" cy="156633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777232" y="1444495"/>
            <a:ext cx="3005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事前に連絡先を決めて、避難経路を考えよう</a:t>
            </a:r>
            <a:endParaRPr kumimoji="1" lang="ja-JP" altLang="en-US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00843" y="1334530"/>
            <a:ext cx="26436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/>
              <a:t>じ　ぜん　　　れんらくさき　　　　き　　　　　　　　　 ひ　なん</a:t>
            </a:r>
            <a:r>
              <a:rPr lang="ja-JP" altLang="en-US" sz="600" dirty="0" err="1"/>
              <a:t>け</a:t>
            </a:r>
            <a:r>
              <a:rPr lang="ja-JP" altLang="en-US" sz="600" dirty="0"/>
              <a:t>いろ　　　かんが</a:t>
            </a:r>
            <a:endParaRPr kumimoji="1" lang="ja-JP" altLang="en-US" sz="600" dirty="0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182257" y="435607"/>
            <a:ext cx="6640394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>
                <a:latin typeface="Calibri"/>
              </a:rPr>
              <a:t>お家に帰ってからお父さん、お母さんと避難について考えよう！</a:t>
            </a:r>
            <a:endParaRPr lang="en-US" altLang="ja-JP" sz="1600" dirty="0">
              <a:latin typeface="Calibri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92307" y="411182"/>
            <a:ext cx="60850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/>
              <a:t>　　　　　　　　　 　　　　  うち　　　 かえ　　　　　　　　　　　　 　とう　　　　　  　　　　　かあ　　　　　　　　</a:t>
            </a:r>
            <a:r>
              <a:rPr lang="ja-JP" altLang="en-US" sz="800" dirty="0"/>
              <a:t> ひなん</a:t>
            </a:r>
            <a:r>
              <a:rPr kumimoji="1" lang="ja-JP" altLang="en-US" sz="800" dirty="0"/>
              <a:t>　　　　　　　　　　　 かんが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7702062" y="1519196"/>
            <a:ext cx="1441938" cy="559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8124049" y="1563869"/>
            <a:ext cx="1019951" cy="559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形吹き出し 46"/>
          <p:cNvSpPr/>
          <p:nvPr/>
        </p:nvSpPr>
        <p:spPr>
          <a:xfrm>
            <a:off x="5607445" y="831781"/>
            <a:ext cx="3477940" cy="1087565"/>
          </a:xfrm>
          <a:prstGeom prst="wedgeEllipseCallout">
            <a:avLst>
              <a:gd name="adj1" fmla="val -37218"/>
              <a:gd name="adj2" fmla="val 558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862198" y="1031127"/>
            <a:ext cx="31059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</a:pPr>
            <a:r>
              <a:rPr lang="ja-JP" altLang="en-US" sz="1400" b="1" dirty="0">
                <a:solidFill>
                  <a:srgbClr val="FF0000"/>
                </a:solidFill>
              </a:rPr>
              <a:t>ハザードマップで確認しながら、避難の正しい行動を確認しよう！事前に避難する場所を話し合っておこう！</a:t>
            </a:r>
            <a:endParaRPr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174762" y="960066"/>
            <a:ext cx="15408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00" dirty="0">
                <a:solidFill>
                  <a:srgbClr val="FF0000"/>
                </a:solidFill>
              </a:rPr>
              <a:t>かくにん</a:t>
            </a:r>
            <a:r>
              <a:rPr kumimoji="1" lang="ja-JP" altLang="en-US" sz="600" dirty="0">
                <a:solidFill>
                  <a:srgbClr val="FF0000"/>
                </a:solidFill>
              </a:rPr>
              <a:t>　　　　　　　　　　　　　　　　　</a:t>
            </a:r>
            <a:r>
              <a:rPr lang="ja-JP" altLang="en-US" sz="600" dirty="0">
                <a:solidFill>
                  <a:srgbClr val="FF0000"/>
                </a:solidFill>
              </a:rPr>
              <a:t>ひなん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871077" y="1211154"/>
            <a:ext cx="30970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 dirty="0">
                <a:solidFill>
                  <a:srgbClr val="FF0000"/>
                </a:solidFill>
              </a:rPr>
              <a:t>ただ</a:t>
            </a:r>
            <a:r>
              <a:rPr kumimoji="1" lang="ja-JP" altLang="en-US" sz="600" dirty="0">
                <a:solidFill>
                  <a:srgbClr val="FF0000"/>
                </a:solidFill>
              </a:rPr>
              <a:t>　　　　　　　こうどう　　　　　　かくにん　　　　　　　　　　　　　　じぜん　　　　　　ひなん　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858750" y="1439773"/>
            <a:ext cx="30970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solidFill>
                  <a:srgbClr val="FF0000"/>
                </a:solidFill>
              </a:rPr>
              <a:t>　　　　　　　　ばしょ　　　　　</a:t>
            </a:r>
            <a:r>
              <a:rPr lang="ja-JP" altLang="en-US" sz="600" dirty="0">
                <a:solidFill>
                  <a:srgbClr val="FF0000"/>
                </a:solidFill>
              </a:rPr>
              <a:t>は</a:t>
            </a:r>
            <a:r>
              <a:rPr lang="ja-JP" altLang="en-US" sz="6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600" dirty="0">
                <a:solidFill>
                  <a:srgbClr val="FF0000"/>
                </a:solidFill>
              </a:rPr>
              <a:t>　　　　あ　</a:t>
            </a:r>
          </a:p>
        </p:txBody>
      </p:sp>
      <p:sp>
        <p:nvSpPr>
          <p:cNvPr id="8" name="曲折矢印 7"/>
          <p:cNvSpPr/>
          <p:nvPr/>
        </p:nvSpPr>
        <p:spPr>
          <a:xfrm rot="10800000" flipH="1">
            <a:off x="182256" y="4115822"/>
            <a:ext cx="1469616" cy="97791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4"/>
          <a:srcRect l="66930" t="49830" r="12958" b="35352"/>
          <a:stretch/>
        </p:blipFill>
        <p:spPr>
          <a:xfrm>
            <a:off x="96761" y="1996107"/>
            <a:ext cx="1572140" cy="1643527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917064" y="2057925"/>
            <a:ext cx="106608" cy="33780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05C4629-909D-47AF-AC88-130D8E6F39E4}"/>
              </a:ext>
            </a:extLst>
          </p:cNvPr>
          <p:cNvCxnSpPr/>
          <p:nvPr/>
        </p:nvCxnSpPr>
        <p:spPr>
          <a:xfrm flipV="1">
            <a:off x="261463" y="3001964"/>
            <a:ext cx="375533" cy="12942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39448" y="3705415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200" dirty="0"/>
              <a:t>【</a:t>
            </a:r>
            <a:r>
              <a:rPr lang="ja-JP" altLang="en-US" sz="1200" dirty="0"/>
              <a:t>大分市ハザードマップ</a:t>
            </a:r>
            <a:r>
              <a:rPr lang="en-US" altLang="ja-JP" sz="1200" dirty="0"/>
              <a:t>】</a:t>
            </a:r>
            <a:endParaRPr lang="en-US" altLang="ja-JP" sz="12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698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296054" y="1150288"/>
            <a:ext cx="5825183" cy="12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ctr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500" dirty="0"/>
              <a:t>避難した際に当面必要となる最小限の物です。</a:t>
            </a:r>
            <a:endParaRPr lang="en-US" altLang="ja-JP" sz="15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500" dirty="0">
                <a:latin typeface="Calibri"/>
              </a:rPr>
              <a:t>これらに加え、自分にとって必要な物をリュックなどに入れます。</a:t>
            </a:r>
            <a:endParaRPr lang="en-US" altLang="ja-JP" sz="1500" dirty="0">
              <a:latin typeface="Calibri"/>
            </a:endParaRPr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500" dirty="0">
                <a:latin typeface="Calibri"/>
              </a:rPr>
              <a:t>玄関の近くや寝室などに置いておきましょう。</a:t>
            </a:r>
            <a:endParaRPr lang="en-US" altLang="ja-JP" sz="1500" dirty="0"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1833" t="22366" r="1602" b="46241"/>
          <a:stretch/>
        </p:blipFill>
        <p:spPr>
          <a:xfrm>
            <a:off x="479318" y="2194916"/>
            <a:ext cx="5387009" cy="1724929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82257" y="435607"/>
            <a:ext cx="6160377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>
                <a:latin typeface="Calibri"/>
              </a:rPr>
              <a:t>お家に帰ってからお父さん、お母さんと一緒に確認しよう！</a:t>
            </a:r>
            <a:endParaRPr lang="en-US" altLang="ja-JP" sz="1600" dirty="0">
              <a:latin typeface="Calibri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  <p:sp>
        <p:nvSpPr>
          <p:cNvPr id="13" name="円形吹き出し 12"/>
          <p:cNvSpPr/>
          <p:nvPr/>
        </p:nvSpPr>
        <p:spPr>
          <a:xfrm>
            <a:off x="6205951" y="945404"/>
            <a:ext cx="2804699" cy="2093071"/>
          </a:xfrm>
          <a:prstGeom prst="wedgeEllipseCallout">
            <a:avLst>
              <a:gd name="adj1" fmla="val -64992"/>
              <a:gd name="adj2" fmla="val 761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60744" y="1428985"/>
            <a:ext cx="26564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避難するときに慌てないよう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に余裕のあるときに、家族の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人と話し合って必要となる物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を準備しておこう！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2307" y="411182"/>
            <a:ext cx="53030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　　　　　　　　　 　　　　  うち　　　 かえ　　　　　　　　　　　　 　とう　　　　　  　　　　　かあ　　　　　　　　いっしょ　　　　かくにん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35404" y="1348007"/>
            <a:ext cx="16225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ひなん　　　　　　　　　　　　　　　　　あわ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18205" y="1637226"/>
            <a:ext cx="21259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よゆう　　　　　　　　　　　　　　　　　　　　　　　　か　ぞく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87779" y="1939673"/>
            <a:ext cx="255390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ひと　　　　は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あ　　　　　　　　ひつよう　　　　　　　　　　もの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86695" y="2233472"/>
            <a:ext cx="5020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じゅんび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331073" y="920088"/>
            <a:ext cx="2541336" cy="369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2000" dirty="0"/>
              <a:t>非常持出品の準備</a:t>
            </a:r>
            <a:endParaRPr lang="en-US" altLang="ja-JP" sz="2000" dirty="0">
              <a:latin typeface="Calibri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0585" y="801720"/>
            <a:ext cx="21066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ひ　じょう　もち　だし　ひん　　　　　じゅん　び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9135" y="1245465"/>
            <a:ext cx="33858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ひ　なん　　　　　　さい　　　　とうめん　ひつよう　　　　　　　　　　</a:t>
            </a:r>
            <a:r>
              <a:rPr kumimoji="1" lang="ja-JP" altLang="en-US" sz="700" dirty="0" err="1"/>
              <a:t>さい</a:t>
            </a:r>
            <a:r>
              <a:rPr kumimoji="1" lang="ja-JP" altLang="en-US" sz="700" dirty="0"/>
              <a:t>しょうげん　　　もの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08114" y="1556757"/>
            <a:ext cx="24320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 err="1"/>
              <a:t>くわ</a:t>
            </a:r>
            <a:r>
              <a:rPr kumimoji="1" lang="ja-JP" altLang="en-US" sz="700" dirty="0"/>
              <a:t>　　　　　　じ　ぶん　　　　　　　　　　　　ひつよう　　　　 もの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2245" y="1855379"/>
            <a:ext cx="23038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げんか</a:t>
            </a:r>
            <a:r>
              <a:rPr kumimoji="1" lang="ja-JP" altLang="en-US" sz="700" dirty="0" err="1"/>
              <a:t>ん</a:t>
            </a:r>
            <a:r>
              <a:rPr kumimoji="1" lang="ja-JP" altLang="en-US" sz="700" dirty="0"/>
              <a:t>　　　 ちか　　　　　　しんしつ　　　　　　　　　 　お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479318" y="3988814"/>
            <a:ext cx="5825183" cy="28930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1362" tIns="45681" rIns="91362" bIns="45681" anchor="ctr" anchorCtr="0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懐中電灯</a:t>
            </a:r>
            <a:r>
              <a:rPr lang="ja-JP" altLang="en-US" sz="1200" dirty="0"/>
              <a:t>　　　　できれば一人一つずつ。予備の電池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携帯ラジオ</a:t>
            </a:r>
            <a:r>
              <a:rPr lang="ja-JP" altLang="en-US" sz="1200" dirty="0"/>
              <a:t>　　　</a:t>
            </a:r>
            <a:r>
              <a:rPr lang="en-US" altLang="ja-JP" sz="1200" dirty="0"/>
              <a:t>AM/FM</a:t>
            </a:r>
            <a:r>
              <a:rPr lang="ja-JP" altLang="en-US" sz="1200" dirty="0"/>
              <a:t>両方聞けるもの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非常食・水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缶詰や乾パンなど火を通さずに食べれるもの。水はペットボトル入りが便利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貴重品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多少の現金・預貯金通帳、印鑑、身分証明書。公衆電話利用に</a:t>
            </a:r>
            <a:r>
              <a:rPr lang="en-US" altLang="ja-JP" sz="1200" dirty="0"/>
              <a:t>10</a:t>
            </a:r>
            <a:r>
              <a:rPr lang="ja-JP" altLang="en-US" sz="1200" dirty="0"/>
              <a:t>円玉も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救急医薬品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傷薬、絆創膏、解熱剤、かぜ薬などのほか常備薬、あればお薬手帳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□</a:t>
            </a:r>
            <a:r>
              <a:rPr lang="ja-JP" altLang="en-US" sz="1200" b="1" dirty="0"/>
              <a:t>その他</a:t>
            </a:r>
            <a:endParaRPr lang="en-US" altLang="ja-JP" sz="1200" b="1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生理用品、防犯ブザー、運動靴、雨具、筆記用具、使い捨てカイロ、マスク、</a:t>
            </a:r>
            <a:endParaRPr lang="en-US" altLang="ja-JP" sz="1200" dirty="0"/>
          </a:p>
          <a:p>
            <a:pPr lvl="0" defTabSz="914400">
              <a:spcBef>
                <a:spcPts val="300"/>
              </a:spcBef>
              <a:spcAft>
                <a:spcPts val="300"/>
              </a:spcAft>
              <a:buNone/>
            </a:pPr>
            <a:r>
              <a:rPr lang="ja-JP" altLang="en-US" sz="1200" dirty="0"/>
              <a:t>　　ヘルメット、下着類、軍手、ライター、ナイフ、ティッシュなど</a:t>
            </a:r>
            <a:endParaRPr lang="en-US" altLang="ja-JP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68421" y="3951436"/>
            <a:ext cx="83708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よ　　 び　　　　   でん　ち</a:t>
            </a:r>
            <a:endParaRPr kumimoji="1" lang="ja-JP" altLang="en-US" sz="5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140413" y="4223403"/>
            <a:ext cx="57419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りょう　ほう　き</a:t>
            </a:r>
            <a:endParaRPr lang="en-US" altLang="ja-JP" sz="5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56966" y="3945976"/>
            <a:ext cx="73609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かいちゅう でん　とう</a:t>
            </a:r>
            <a:endParaRPr lang="en-US" altLang="ja-JP" sz="5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60597" y="4215354"/>
            <a:ext cx="4411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けい </a:t>
            </a:r>
            <a:r>
              <a:rPr lang="ja-JP" altLang="en-US" sz="500" dirty="0" err="1"/>
              <a:t>たい</a:t>
            </a:r>
            <a:endParaRPr lang="en-US" altLang="ja-JP" sz="5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84560" y="4475545"/>
            <a:ext cx="80663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ひ   じょう しょく    　みず</a:t>
            </a:r>
            <a:endParaRPr lang="en-US" altLang="ja-JP" sz="5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84932" y="4743938"/>
            <a:ext cx="49295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かん　づめ　　　　かん　　　　　　　　 　　　　　　ひ　　　　　と</a:t>
            </a:r>
            <a:r>
              <a:rPr lang="ja-JP" altLang="en-US" sz="500" dirty="0" err="1"/>
              <a:t>お</a:t>
            </a:r>
            <a:r>
              <a:rPr lang="ja-JP" altLang="en-US" sz="500" dirty="0"/>
              <a:t>　　　　　　　　　 　 た　　　　　　　　　　　　　　　　　  　　　みず　　　　　　　　　　　　　　　　  　　　　　　い　　　　　　　　べん　</a:t>
            </a:r>
            <a:r>
              <a:rPr lang="ja-JP" altLang="en-US" sz="500" dirty="0" err="1"/>
              <a:t>り</a:t>
            </a:r>
            <a:endParaRPr lang="en-US" altLang="ja-JP" sz="5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78584" y="4989177"/>
            <a:ext cx="5806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き　 ちょう ひん</a:t>
            </a:r>
            <a:endParaRPr lang="en-US" altLang="ja-JP" sz="5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42728" y="5503802"/>
            <a:ext cx="92204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きゅうきゅう　い　 やく　ひん</a:t>
            </a:r>
            <a:endParaRPr lang="en-US" altLang="ja-JP" sz="5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53422" y="6003687"/>
            <a:ext cx="2680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/>
              <a:t>た</a:t>
            </a:r>
            <a:endParaRPr lang="en-US" altLang="ja-JP" sz="7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37891" y="5248692"/>
            <a:ext cx="462017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た　しょう　　　　げん　きん　　　よ　　ちょ　きん　つう　ちょう　　　いんかん　　　　み　ぶん　しょうめい　しょ　　　　こう しゅう  でん    わ　　 り　　よう　　　　　　　　 えん　</a:t>
            </a:r>
            <a:r>
              <a:rPr lang="ja-JP" altLang="en-US" sz="500" dirty="0" err="1"/>
              <a:t>だま</a:t>
            </a:r>
            <a:endParaRPr lang="en-US" altLang="ja-JP" sz="5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13987" y="5778171"/>
            <a:ext cx="446628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 err="1"/>
              <a:t>きずぐ</a:t>
            </a:r>
            <a:r>
              <a:rPr lang="ja-JP" altLang="en-US" sz="500" dirty="0"/>
              <a:t>すり　　  ばん　そう　こう　　　　げ　 ねつ   ざい　　　　　　　　　　ぐすり　　　　　　　　　　　　　　　　　じょう　び　　やく　　　　　　　　　　　　　　　　　くすり　て　ちょう</a:t>
            </a:r>
            <a:endParaRPr lang="en-US" altLang="ja-JP" sz="5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96104" y="6280425"/>
            <a:ext cx="384752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せい　  り　  よう　ひん　　 　ぼう はん　　　　　　　　　　　　　　うん　どう　ぐつ　　 　あま　  ぐ　　　　ひっ　き　　よう　　ぐ　　　　つか　　　　す</a:t>
            </a:r>
            <a:endParaRPr lang="en-US" altLang="ja-JP" sz="5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416969" y="6548818"/>
            <a:ext cx="97174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00" dirty="0"/>
              <a:t>した　　ぎ　るい　　　  ぐん　</a:t>
            </a:r>
            <a:r>
              <a:rPr lang="ja-JP" altLang="en-US" sz="500" dirty="0" err="1"/>
              <a:t>て</a:t>
            </a:r>
            <a:endParaRPr lang="en-US" altLang="ja-JP" sz="5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</p:spTree>
    <p:extLst>
      <p:ext uri="{BB962C8B-B14F-4D97-AF65-F5344CB8AC3E}">
        <p14:creationId xmlns:p14="http://schemas.microsoft.com/office/powerpoint/2010/main" val="896326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0251" t="5924" r="13400" b="27917"/>
          <a:stretch/>
        </p:blipFill>
        <p:spPr>
          <a:xfrm>
            <a:off x="6376095" y="4409092"/>
            <a:ext cx="2754352" cy="21361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7" y="2361028"/>
            <a:ext cx="6330784" cy="347497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/>
          <a:srcRect b="81288"/>
          <a:stretch/>
        </p:blipFill>
        <p:spPr>
          <a:xfrm>
            <a:off x="34722" y="818269"/>
            <a:ext cx="6307912" cy="969117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182257" y="435607"/>
            <a:ext cx="6160377" cy="38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en-US" altLang="ja-JP" sz="1600" dirty="0"/>
              <a:t>【</a:t>
            </a:r>
            <a:r>
              <a:rPr lang="ja-JP" altLang="en-US" sz="1600" dirty="0"/>
              <a:t>ポイント</a:t>
            </a:r>
            <a:r>
              <a:rPr lang="en-US" altLang="ja-JP" sz="1600" dirty="0"/>
              <a:t>】</a:t>
            </a:r>
            <a:r>
              <a:rPr lang="ja-JP" altLang="en-US" sz="1600" dirty="0">
                <a:latin typeface="Calibri"/>
              </a:rPr>
              <a:t>お家に帰ってからお父さん、お母さんと一緒に確認しよう！</a:t>
            </a:r>
            <a:endParaRPr lang="en-US" altLang="ja-JP" sz="1600" dirty="0">
              <a:latin typeface="Calibri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607551" y="6545281"/>
            <a:ext cx="2650748" cy="2769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defTabSz="914400">
              <a:spcBef>
                <a:spcPts val="0"/>
              </a:spcBef>
              <a:buNone/>
            </a:pPr>
            <a:r>
              <a:rPr lang="ja-JP" altLang="en-US" sz="1200" dirty="0"/>
              <a:t>出典：大分市ハザードマップ（大分市）</a:t>
            </a:r>
            <a:endParaRPr lang="en-US" altLang="ja-JP" sz="1200" dirty="0">
              <a:latin typeface="Calibri"/>
            </a:endParaRPr>
          </a:p>
        </p:txBody>
      </p:sp>
      <p:sp>
        <p:nvSpPr>
          <p:cNvPr id="13" name="円形吹き出し 12"/>
          <p:cNvSpPr/>
          <p:nvPr/>
        </p:nvSpPr>
        <p:spPr>
          <a:xfrm>
            <a:off x="5897952" y="818269"/>
            <a:ext cx="3232495" cy="1494446"/>
          </a:xfrm>
          <a:prstGeom prst="wedgeEllipseCallout">
            <a:avLst>
              <a:gd name="adj1" fmla="val -58022"/>
              <a:gd name="adj2" fmla="val 583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59902" y="1129928"/>
            <a:ext cx="2965877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家族の人と話し合って避難する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ために必要な情報をどうやって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kumimoji="1" lang="ja-JP" altLang="en-US" sz="1600" b="1" dirty="0">
                <a:solidFill>
                  <a:srgbClr val="FF0000"/>
                </a:solidFill>
              </a:rPr>
              <a:t>確認するか話し合っておこう！</a:t>
            </a:r>
            <a:endParaRPr lang="en-US" altLang="ja-JP" sz="16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2307" y="411182"/>
            <a:ext cx="53030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/>
              <a:t>　　　　　　　　　　 </a:t>
            </a:r>
            <a:r>
              <a:rPr kumimoji="1" lang="ja-JP" altLang="en-US" sz="800" dirty="0"/>
              <a:t>　　　  うち　　　 かえ　　　　　　　　　　　　 　とう　　　　　  　　　　　かあ　　　　　　　　いっしょ　　　　かくにん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34562" y="1048950"/>
            <a:ext cx="238558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かぞく　　　　　　ひと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は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あ　　　　　　　　</a:t>
            </a:r>
            <a:r>
              <a:rPr lang="ja-JP" altLang="en-US" sz="700" dirty="0">
                <a:solidFill>
                  <a:srgbClr val="FF0000"/>
                </a:solidFill>
              </a:rPr>
              <a:t> ひなん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67886" y="1357139"/>
            <a:ext cx="20954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ひつよう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じょうほう　　　　　　　　　　　　　　　　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86937" y="1640616"/>
            <a:ext cx="18437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かくにん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　　　　　　 は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</a:t>
            </a:r>
            <a:r>
              <a:rPr lang="ja-JP" altLang="en-US" sz="700" dirty="0">
                <a:solidFill>
                  <a:srgbClr val="FF0000"/>
                </a:solidFill>
              </a:rPr>
              <a:t>あ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3.</a:t>
            </a:r>
            <a:r>
              <a:rPr lang="ja-JP" altLang="en-US" dirty="0"/>
              <a:t>命を守るために自分たちができること、気をつけることを考えよう！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387682" y="-33205"/>
            <a:ext cx="5833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いのち　　  まも　　　　　　　　　　　　　　じ　ぶん　　　　　　　　　　　　　　　　　　　　　　　　　　　 き                                                               かんが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888787" y="2430971"/>
            <a:ext cx="10550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>
                <a:solidFill>
                  <a:schemeClr val="bg1"/>
                </a:solidFill>
              </a:rPr>
              <a:t>しょう　　ぼう　　だん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25942" y="3032435"/>
            <a:ext cx="2475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ち　　　　　　　　　　　　　　　　　　　　　　　　　　ほう　そう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04783" y="3572949"/>
            <a:ext cx="1553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　いた　　し　　　ぼう　さい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64127" y="4154622"/>
            <a:ext cx="1221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きん　</a:t>
            </a:r>
            <a:r>
              <a:rPr lang="ja-JP" altLang="en-US" sz="800" dirty="0"/>
              <a:t>きゅう</a:t>
            </a:r>
            <a:r>
              <a:rPr kumimoji="1" lang="ja-JP" altLang="en-US" sz="800" dirty="0"/>
              <a:t>　　そく　ほう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923623" y="4721263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こう　　ほう　　しゃ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5806" y="2438780"/>
            <a:ext cx="307777" cy="24663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おお　　いた　　し　　　　　さい がい　たいさく　ほん　ぶ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009000" y="2735118"/>
            <a:ext cx="307777" cy="6341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800" dirty="0">
                <a:solidFill>
                  <a:schemeClr val="bg1"/>
                </a:solidFill>
              </a:rPr>
              <a:t>じゅう　みん</a:t>
            </a:r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5152" y="824407"/>
            <a:ext cx="30812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　　ひ　　なん　　じょう　　ほう　　　　　　 　でん　　たつ　　ほう　　ほう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9018" y="1350281"/>
            <a:ext cx="48846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00" dirty="0"/>
              <a:t>さま　ざま　　　　　しゅ　だん　　　　　　　</a:t>
            </a:r>
            <a:r>
              <a:rPr kumimoji="1" lang="ja-JP" altLang="en-US" sz="700" dirty="0" err="1"/>
              <a:t>じゅう</a:t>
            </a:r>
            <a:r>
              <a:rPr kumimoji="1" lang="ja-JP" altLang="en-US" sz="700" dirty="0"/>
              <a:t>みん　　　　　　　　　　　　　　　　　　　　　　　　ひ　 なん　じょう　ほう　　　　 でん　たつ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454355" y="4460368"/>
            <a:ext cx="19768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しょう　ぼう　　　　　　 さい　　が</a:t>
            </a:r>
            <a:r>
              <a:rPr kumimoji="1" lang="ja-JP" altLang="en-US" sz="600" dirty="0" err="1"/>
              <a:t>い</a:t>
            </a:r>
            <a:r>
              <a:rPr kumimoji="1" lang="ja-JP" altLang="en-US" sz="600" dirty="0"/>
              <a:t>　　　　　　きゅう　きゅう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54354" y="4921295"/>
            <a:ext cx="19030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けい　　さつ　　　　 　　 じ　 　けん　　　　　　　じ　　　　こ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437263" y="5359090"/>
            <a:ext cx="12394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 さい  　が</a:t>
            </a:r>
            <a:r>
              <a:rPr kumimoji="1" lang="ja-JP" altLang="en-US" sz="600" dirty="0" err="1"/>
              <a:t>い</a:t>
            </a:r>
            <a:r>
              <a:rPr kumimoji="1" lang="ja-JP" altLang="en-US" sz="600" dirty="0"/>
              <a:t>     よう      でん    ごん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437802" y="5803537"/>
            <a:ext cx="14943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dirty="0"/>
              <a:t> さい  　が</a:t>
            </a:r>
            <a:r>
              <a:rPr kumimoji="1" lang="ja-JP" altLang="en-US" sz="600" dirty="0" err="1"/>
              <a:t>い</a:t>
            </a:r>
            <a:r>
              <a:rPr kumimoji="1" lang="ja-JP" altLang="en-US" sz="600" dirty="0"/>
              <a:t>     よう      でん     ごん 　 ばん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434711" y="4409092"/>
            <a:ext cx="2638478" cy="20892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6493410" y="4023255"/>
            <a:ext cx="2674857" cy="388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362" tIns="45681" rIns="91362" bIns="45681" anchor="b" anchorCtr="0">
            <a:no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ctr" defTabSz="914400">
              <a:spcBef>
                <a:spcPts val="0"/>
              </a:spcBef>
              <a:buNone/>
            </a:pPr>
            <a:r>
              <a:rPr lang="ja-JP" altLang="en-US" sz="1600" b="1" dirty="0">
                <a:solidFill>
                  <a:srgbClr val="FF0000"/>
                </a:solidFill>
              </a:rPr>
              <a:t>もしも困ったら連絡しよう！</a:t>
            </a:r>
            <a:endParaRPr lang="en-US" altLang="ja-JP" sz="16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52095" y="3985125"/>
            <a:ext cx="127310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  こま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　　　　　</a:t>
            </a:r>
            <a:r>
              <a:rPr lang="ja-JP" altLang="en-US" sz="700" dirty="0">
                <a:solidFill>
                  <a:srgbClr val="FF0000"/>
                </a:solidFill>
              </a:rPr>
              <a:t>れんらく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13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347217" y="821649"/>
            <a:ext cx="8502869" cy="1452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①学校や自分の家、その周りが水に浸かってしまうかどうか、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あるいは土砂災害の危険性があるかどうか確認しておこう！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000" dirty="0"/>
              <a:t>→大分市ハザードマップで確認してみよう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9144000" cy="41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b" anchorCtr="0">
            <a:noAutofit/>
          </a:bodyPr>
          <a:lstStyle/>
          <a:p>
            <a:pPr algn="ctr"/>
            <a:r>
              <a:rPr lang="en-US" altLang="ja-JP" dirty="0"/>
              <a:t>4.</a:t>
            </a:r>
            <a:r>
              <a:rPr lang="ja-JP" altLang="en-US" dirty="0"/>
              <a:t>振り返り</a:t>
            </a:r>
            <a:endParaRPr kumimoji="1" lang="ja-JP" altLang="en-US" dirty="0"/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347217" y="2796373"/>
            <a:ext cx="8502869" cy="1452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②自分の家から一番近い避難所を確認しておこう！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また、自分の家から避難所まで行ってみて道を確認しておこう！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000" dirty="0"/>
              <a:t>→避難で通る道は安全かな、危険なところはないか一緒に確認しよう</a:t>
            </a: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347216" y="4771097"/>
            <a:ext cx="8502869" cy="9724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square" lIns="91362" tIns="45681" rIns="91362" bIns="45681">
            <a:spAutoFit/>
          </a:bodyPr>
          <a:lstStyle>
            <a:lvl1pPr defTabSz="1082675">
              <a:spcBef>
                <a:spcPct val="20000"/>
              </a:spcBef>
              <a:buChar char="•"/>
              <a:defRPr kumimoji="1" sz="3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79475" indent="-338138" defTabSz="1082675">
              <a:spcBef>
                <a:spcPct val="20000"/>
              </a:spcBef>
              <a:buChar char="–"/>
              <a:defRPr kumimoji="1" sz="33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352550" indent="-269875" defTabSz="1082675">
              <a:spcBef>
                <a:spcPct val="20000"/>
              </a:spcBef>
              <a:buChar char="•"/>
              <a:defRPr kumimoji="1" sz="2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92300" indent="-268288" defTabSz="1082675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433638" indent="-268288" defTabSz="1082675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908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480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052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62438" indent="-268288" defTabSz="1082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400" dirty="0">
                <a:solidFill>
                  <a:srgbClr val="FF0000"/>
                </a:solidFill>
              </a:rPr>
              <a:t>③日頃から家族で避難について話し合っておこう！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ja-JP" altLang="en-US" sz="2000" dirty="0"/>
              <a:t>→避難する時に用意するもの、避難するタイミングについて話そう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2000" y="6347182"/>
            <a:ext cx="44332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※</a:t>
            </a:r>
            <a:r>
              <a:rPr lang="ja-JP" altLang="en-US" sz="2000" b="1" dirty="0"/>
              <a:t>家に帰ってからもう一度確認しよう！</a:t>
            </a:r>
            <a:endParaRPr kumimoji="1" lang="ja-JP" altLang="en-US" sz="2000" b="1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865" y="3764332"/>
            <a:ext cx="955220" cy="96933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/>
          <a:srcRect l="5204" t="3176" r="5204" b="5529"/>
          <a:stretch/>
        </p:blipFill>
        <p:spPr>
          <a:xfrm>
            <a:off x="7870895" y="5236138"/>
            <a:ext cx="979190" cy="95940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l="1747" t="1406" r="1681" b="371"/>
          <a:stretch/>
        </p:blipFill>
        <p:spPr>
          <a:xfrm>
            <a:off x="8049324" y="1642426"/>
            <a:ext cx="800761" cy="111651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233083" y="-25960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ふ　　　　かえ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7883" y="790275"/>
            <a:ext cx="4754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がっ　こう　　　　　 　じ　　ぶん　　　　　いえ　　　　　　　　　　　　まわ　　　　　　　　みず　　　　　　つ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13708" y="1263627"/>
            <a:ext cx="50064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ど　　しゃ　　さい　が</a:t>
            </a:r>
            <a:r>
              <a:rPr kumimoji="1" lang="ja-JP" altLang="en-US" sz="900" dirty="0" err="1">
                <a:solidFill>
                  <a:srgbClr val="FF0000"/>
                </a:solidFill>
              </a:rPr>
              <a:t>い</a:t>
            </a:r>
            <a:r>
              <a:rPr kumimoji="1" lang="ja-JP" altLang="en-US" sz="900" dirty="0">
                <a:solidFill>
                  <a:srgbClr val="FF0000"/>
                </a:solidFill>
              </a:rPr>
              <a:t>　　　　　 き 　　けん　せい　　　　　　　　　　　　　　　　　　　　　　　　　　　かく　にん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2158" y="1739613"/>
            <a:ext cx="32159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おお　いた　し　　　　　　　　　　　　　　　　　　　　　　　　　　　　　かく　にん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9782" y="3704235"/>
            <a:ext cx="6583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ひ　 なん　　　　　と</a:t>
            </a:r>
            <a:r>
              <a:rPr kumimoji="1" lang="ja-JP" altLang="en-US" sz="800" dirty="0" err="1"/>
              <a:t>お</a:t>
            </a:r>
            <a:r>
              <a:rPr kumimoji="1" lang="ja-JP" altLang="en-US" sz="800" dirty="0"/>
              <a:t>　　　　みち　　　　あん　ぜん　　　　　　　　　　　き　　けん　　　　　　　　　　　　　　　　　　　　　　　　　　　　いっ　しょ　　　　　かく　にん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4893" y="5217259"/>
            <a:ext cx="6343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ひ　 なん　　　　　　　　とき　　　　　よう　い　　　　　　　　　　　　　　　　　　　ひ　なん　　　　　　　　　　　　　　　　　　　　　　　　　　　　　　　　　　　　　はな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09358" y="6237114"/>
            <a:ext cx="31373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/>
              <a:t>いえ　　　　　かえ　　　　　　　　　　　　　　　　　　　いち　　ど　　かくにん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6458" y="2765196"/>
            <a:ext cx="48766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じ　　ぶん　　　　　いえ　　　　　　　　　いちばん　　ちか　　　　　　ひ　  なん　じょ　　　　 　かく　 にん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223183" y="3233125"/>
            <a:ext cx="58592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じ　　ぶん　　　　　いえ　　　　　　　　　ひ　   なん　 じょ　　　　 　             </a:t>
            </a:r>
            <a:r>
              <a:rPr lang="ja-JP" altLang="en-US" sz="900" dirty="0">
                <a:solidFill>
                  <a:srgbClr val="FF0000"/>
                </a:solidFill>
              </a:rPr>
              <a:t>い　　　　　　　　　　　　　　　　みち　　　　　かく　にん</a:t>
            </a:r>
            <a:endParaRPr kumimoji="1" lang="ja-JP" altLang="en-US" sz="90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6458" y="4737517"/>
            <a:ext cx="46746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>
                <a:solidFill>
                  <a:srgbClr val="FF0000"/>
                </a:solidFill>
              </a:rPr>
              <a:t>ひ　　ごろ　　　　　　　　　か　　ぞく　　　　　　ひ　　なん　　　　　　　　　　　　　　　　は</a:t>
            </a:r>
            <a:r>
              <a:rPr kumimoji="1" lang="ja-JP" altLang="en-US" sz="900" dirty="0" err="1">
                <a:solidFill>
                  <a:srgbClr val="FF0000"/>
                </a:solidFill>
              </a:rPr>
              <a:t>な</a:t>
            </a:r>
            <a:r>
              <a:rPr kumimoji="1" lang="ja-JP" altLang="en-US" sz="900" dirty="0">
                <a:solidFill>
                  <a:srgbClr val="FF0000"/>
                </a:solidFill>
              </a:rPr>
              <a:t>　　　　  あ</a:t>
            </a:r>
          </a:p>
        </p:txBody>
      </p:sp>
    </p:spTree>
    <p:extLst>
      <p:ext uri="{BB962C8B-B14F-4D97-AF65-F5344CB8AC3E}">
        <p14:creationId xmlns:p14="http://schemas.microsoft.com/office/powerpoint/2010/main" val="2271877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6427"/>
          <a:stretch/>
        </p:blipFill>
        <p:spPr>
          <a:xfrm>
            <a:off x="-1" y="639416"/>
            <a:ext cx="9144001" cy="621858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8000"/>
            <a:ext cx="249555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大分市下郡地区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41246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423239" y="89587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REP04</a:t>
            </a:r>
            <a:endParaRPr kumimoji="1" lang="ja-JP" altLang="en-US" dirty="0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532" y="277225"/>
            <a:ext cx="31854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28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月（西日本水害）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4000" b="1" dirty="0">
                <a:solidFill>
                  <a:schemeClr val="tx1"/>
                </a:solidFill>
              </a:rPr>
              <a:t>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03340" y="109041"/>
            <a:ext cx="2521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がつ　にしにほんすいがい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92484" y="2689620"/>
            <a:ext cx="1265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いた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6350120"/>
            <a:ext cx="1656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おおいたし　しもごおり　ちく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4" name="円/楕円 23"/>
          <p:cNvSpPr/>
          <p:nvPr/>
        </p:nvSpPr>
        <p:spPr>
          <a:xfrm>
            <a:off x="7766855" y="1122163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788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l="2714" r="845"/>
          <a:stretch/>
        </p:blipFill>
        <p:spPr>
          <a:xfrm>
            <a:off x="98138" y="4192057"/>
            <a:ext cx="2906011" cy="195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532" y="277225"/>
            <a:ext cx="31854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28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月（西日本水害）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6" y="1868007"/>
            <a:ext cx="2901443" cy="1950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8"/>
          <p:cNvSpPr txBox="1">
            <a:spLocks noChangeArrowheads="1"/>
          </p:cNvSpPr>
          <p:nvPr/>
        </p:nvSpPr>
        <p:spPr bwMode="auto">
          <a:xfrm>
            <a:off x="2087121" y="3564251"/>
            <a:ext cx="954087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避難の様子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r="1439"/>
          <a:stretch/>
        </p:blipFill>
        <p:spPr>
          <a:xfrm>
            <a:off x="3105961" y="1868007"/>
            <a:ext cx="2911624" cy="195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テキスト ボックス 8"/>
          <p:cNvSpPr txBox="1">
            <a:spLocks noChangeArrowheads="1"/>
          </p:cNvSpPr>
          <p:nvPr/>
        </p:nvSpPr>
        <p:spPr bwMode="auto">
          <a:xfrm>
            <a:off x="4965927" y="3562187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小野鶴橋流失</a:t>
            </a:r>
          </a:p>
        </p:txBody>
      </p:sp>
      <p:sp>
        <p:nvSpPr>
          <p:cNvPr id="16" name="テキスト ボックス 8"/>
          <p:cNvSpPr txBox="1">
            <a:spLocks noChangeArrowheads="1"/>
          </p:cNvSpPr>
          <p:nvPr/>
        </p:nvSpPr>
        <p:spPr bwMode="auto">
          <a:xfrm>
            <a:off x="1959104" y="5893662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市営住宅浸水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/>
          <a:srcRect t="1" b="1422"/>
          <a:stretch/>
        </p:blipFill>
        <p:spPr>
          <a:xfrm>
            <a:off x="3115985" y="4186632"/>
            <a:ext cx="2901600" cy="1962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テキスト ボックス 8"/>
          <p:cNvSpPr txBox="1">
            <a:spLocks noChangeArrowheads="1"/>
          </p:cNvSpPr>
          <p:nvPr/>
        </p:nvSpPr>
        <p:spPr bwMode="auto">
          <a:xfrm>
            <a:off x="5241839" y="5893662"/>
            <a:ext cx="80019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救助活動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/>
          <a:srcRect l="1024"/>
          <a:stretch/>
        </p:blipFill>
        <p:spPr>
          <a:xfrm>
            <a:off x="6129421" y="4195263"/>
            <a:ext cx="2902910" cy="195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テキスト ボックス 8"/>
          <p:cNvSpPr txBox="1">
            <a:spLocks noChangeArrowheads="1"/>
          </p:cNvSpPr>
          <p:nvPr/>
        </p:nvSpPr>
        <p:spPr bwMode="auto">
          <a:xfrm>
            <a:off x="8262175" y="5896614"/>
            <a:ext cx="80019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建物倒壊</a:t>
            </a:r>
          </a:p>
        </p:txBody>
      </p:sp>
      <p:sp>
        <p:nvSpPr>
          <p:cNvPr id="21" name="円/楕円 20"/>
          <p:cNvSpPr/>
          <p:nvPr/>
        </p:nvSpPr>
        <p:spPr>
          <a:xfrm>
            <a:off x="6134311" y="419526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6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3105961" y="419526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5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97200" y="4186632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4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3116235" y="1872488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3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107474" y="1872488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2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8"/>
          <p:cNvSpPr txBox="1">
            <a:spLocks noChangeArrowheads="1"/>
          </p:cNvSpPr>
          <p:nvPr/>
        </p:nvSpPr>
        <p:spPr bwMode="auto">
          <a:xfrm>
            <a:off x="34916" y="3562187"/>
            <a:ext cx="1569640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大分市滝尾下郡付近</a:t>
            </a:r>
          </a:p>
        </p:txBody>
      </p:sp>
      <p:sp>
        <p:nvSpPr>
          <p:cNvPr id="27" name="テキスト ボックス 8"/>
          <p:cNvSpPr txBox="1">
            <a:spLocks noChangeArrowheads="1"/>
          </p:cNvSpPr>
          <p:nvPr/>
        </p:nvSpPr>
        <p:spPr bwMode="auto">
          <a:xfrm>
            <a:off x="3049644" y="3562187"/>
            <a:ext cx="1261864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大分市旧賀来村</a:t>
            </a:r>
          </a:p>
        </p:txBody>
      </p:sp>
      <p:sp>
        <p:nvSpPr>
          <p:cNvPr id="28" name="テキスト ボックス 8"/>
          <p:cNvSpPr txBox="1">
            <a:spLocks noChangeArrowheads="1"/>
          </p:cNvSpPr>
          <p:nvPr/>
        </p:nvSpPr>
        <p:spPr bwMode="auto">
          <a:xfrm>
            <a:off x="3091532" y="5880324"/>
            <a:ext cx="172352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大分市滝尾橋右岸付近</a:t>
            </a:r>
          </a:p>
        </p:txBody>
      </p:sp>
      <p:sp>
        <p:nvSpPr>
          <p:cNvPr id="29" name="テキスト ボックス 8"/>
          <p:cNvSpPr txBox="1">
            <a:spLocks noChangeArrowheads="1"/>
          </p:cNvSpPr>
          <p:nvPr/>
        </p:nvSpPr>
        <p:spPr bwMode="auto">
          <a:xfrm>
            <a:off x="48020" y="5873073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大分市城崎町</a:t>
            </a:r>
          </a:p>
        </p:txBody>
      </p:sp>
      <p:sp>
        <p:nvSpPr>
          <p:cNvPr id="30" name="テキスト ボックス 8"/>
          <p:cNvSpPr txBox="1">
            <a:spLocks noChangeArrowheads="1"/>
          </p:cNvSpPr>
          <p:nvPr/>
        </p:nvSpPr>
        <p:spPr bwMode="auto">
          <a:xfrm>
            <a:off x="6099378" y="5896614"/>
            <a:ext cx="1415752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/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</a:t>
            </a:r>
            <a:r>
              <a:rPr lang="ja-JP" altLang="en-US" sz="1200" b="1" dirty="0">
                <a:solidFill>
                  <a:srgbClr val="FF0000"/>
                </a:solidFill>
              </a:rPr>
              <a:t>稙</a:t>
            </a: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田村宗方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603340" y="109041"/>
            <a:ext cx="2521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がつ　にしにほんすいがい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7200" y="3468983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おおいたしたきおしもごおり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ふきん</a:t>
            </a:r>
            <a:r>
              <a:rPr kumimoji="1" lang="ja-JP" altLang="en-US" sz="700" dirty="0">
                <a:solidFill>
                  <a:srgbClr val="FF0000"/>
                </a:solidFill>
              </a:rPr>
              <a:t>　　　　　　　　　　　 　　ひなん　　 　ようす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086703" y="3462804"/>
            <a:ext cx="31707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　</a:t>
            </a:r>
            <a:r>
              <a:rPr lang="ja-JP" altLang="en-US" sz="700" dirty="0">
                <a:solidFill>
                  <a:srgbClr val="FF0000"/>
                </a:solidFill>
              </a:rPr>
              <a:t>きゅうかくむら　　　　　　　　　　　　　　　　おのつる</a:t>
            </a:r>
            <a:r>
              <a:rPr lang="ja-JP" altLang="en-US" sz="700" dirty="0" err="1">
                <a:solidFill>
                  <a:srgbClr val="FF0000"/>
                </a:solidFill>
              </a:rPr>
              <a:t>ばし</a:t>
            </a:r>
            <a:r>
              <a:rPr lang="ja-JP" altLang="en-US" sz="700" dirty="0">
                <a:solidFill>
                  <a:srgbClr val="FF0000"/>
                </a:solidFill>
              </a:rPr>
              <a:t>りゅうしつ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5302" y="5785077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おおいたししろさきまち　　　　　　　　　　　　　　　　　しえいじゅうたくしんすい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135089" y="5793634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　たき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おば</a:t>
            </a:r>
            <a:r>
              <a:rPr kumimoji="1" lang="ja-JP" altLang="en-US" sz="700" dirty="0">
                <a:solidFill>
                  <a:srgbClr val="FF0000"/>
                </a:solidFill>
              </a:rPr>
              <a:t>し　うがんふきん　　　　　　　　　　　　きゅうじょかつどう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135767" y="5793634"/>
            <a:ext cx="29943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 dirty="0">
                <a:solidFill>
                  <a:srgbClr val="FF0000"/>
                </a:solidFill>
              </a:rPr>
              <a:t>おおいたし　</a:t>
            </a:r>
            <a:r>
              <a:rPr kumimoji="1" lang="ja-JP" altLang="en-US" sz="700" dirty="0" err="1">
                <a:solidFill>
                  <a:srgbClr val="FF0000"/>
                </a:solidFill>
              </a:rPr>
              <a:t>わ</a:t>
            </a:r>
            <a:r>
              <a:rPr kumimoji="1" lang="ja-JP" altLang="en-US" sz="700" dirty="0">
                <a:solidFill>
                  <a:srgbClr val="FF0000"/>
                </a:solidFill>
              </a:rPr>
              <a:t>さだむら　むなかた　　　　　　　　　　　　　　　たてものとうかい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03" y="677457"/>
            <a:ext cx="3060000" cy="2161125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43" name="円/楕円 42"/>
          <p:cNvSpPr/>
          <p:nvPr/>
        </p:nvSpPr>
        <p:spPr>
          <a:xfrm>
            <a:off x="7126231" y="138847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" name="グループ化 43"/>
          <p:cNvGrpSpPr/>
          <p:nvPr/>
        </p:nvGrpSpPr>
        <p:grpSpPr>
          <a:xfrm>
            <a:off x="113514" y="613793"/>
            <a:ext cx="1260000" cy="687104"/>
            <a:chOff x="835424" y="603137"/>
            <a:chExt cx="1260000" cy="687104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sp>
        <p:nvSpPr>
          <p:cNvPr id="47" name="円/楕円 46"/>
          <p:cNvSpPr/>
          <p:nvPr/>
        </p:nvSpPr>
        <p:spPr>
          <a:xfrm>
            <a:off x="6998247" y="126156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6521464" y="1650077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7239733" y="1375985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2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7340917" y="1375800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5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6903390" y="1174807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4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6626538" y="1580809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3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4" name="円/楕円 53"/>
          <p:cNvSpPr/>
          <p:nvPr/>
        </p:nvSpPr>
        <p:spPr>
          <a:xfrm>
            <a:off x="6650546" y="179449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6755750" y="1750401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6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9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36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26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2" y="1962322"/>
            <a:ext cx="3038208" cy="4514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テキスト ボックス 8"/>
          <p:cNvSpPr txBox="1">
            <a:spLocks noChangeArrowheads="1"/>
          </p:cNvSpPr>
          <p:nvPr/>
        </p:nvSpPr>
        <p:spPr bwMode="auto">
          <a:xfrm>
            <a:off x="299097" y="6199639"/>
            <a:ext cx="1415752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大分市大道町付近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805" y="1967501"/>
            <a:ext cx="3203154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テキスト ボックス 8"/>
          <p:cNvSpPr txBox="1">
            <a:spLocks noChangeArrowheads="1"/>
          </p:cNvSpPr>
          <p:nvPr/>
        </p:nvSpPr>
        <p:spPr bwMode="auto">
          <a:xfrm>
            <a:off x="3459145" y="3873595"/>
            <a:ext cx="172352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大分市稙田小学校講堂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805" y="4316629"/>
            <a:ext cx="3194553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5868833" y="6199639"/>
            <a:ext cx="80019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秡川増水</a:t>
            </a:r>
          </a:p>
        </p:txBody>
      </p:sp>
      <p:sp>
        <p:nvSpPr>
          <p:cNvPr id="12" name="円/楕円 11"/>
          <p:cNvSpPr/>
          <p:nvPr/>
        </p:nvSpPr>
        <p:spPr>
          <a:xfrm>
            <a:off x="3490694" y="4316629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9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3490694" y="1972473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8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31042" y="1962322"/>
            <a:ext cx="360000" cy="360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7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8"/>
          <p:cNvSpPr txBox="1">
            <a:spLocks noChangeArrowheads="1"/>
          </p:cNvSpPr>
          <p:nvPr/>
        </p:nvSpPr>
        <p:spPr bwMode="auto">
          <a:xfrm>
            <a:off x="5439755" y="3865464"/>
            <a:ext cx="1261864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土砂により倒壊</a:t>
            </a:r>
          </a:p>
        </p:txBody>
      </p:sp>
      <p:sp>
        <p:nvSpPr>
          <p:cNvPr id="18" name="テキスト ボックス 8"/>
          <p:cNvSpPr txBox="1">
            <a:spLocks noChangeArrowheads="1"/>
          </p:cNvSpPr>
          <p:nvPr/>
        </p:nvSpPr>
        <p:spPr bwMode="auto">
          <a:xfrm>
            <a:off x="3436251" y="6199639"/>
            <a:ext cx="1107975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大分市西大分</a:t>
            </a:r>
          </a:p>
        </p:txBody>
      </p:sp>
      <p:sp>
        <p:nvSpPr>
          <p:cNvPr id="19" name="テキスト ボックス 8"/>
          <p:cNvSpPr txBox="1">
            <a:spLocks noChangeArrowheads="1"/>
          </p:cNvSpPr>
          <p:nvPr/>
        </p:nvSpPr>
        <p:spPr bwMode="auto">
          <a:xfrm>
            <a:off x="1688275" y="6199640"/>
            <a:ext cx="1723529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豪雨による道路の様子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43015" y="109041"/>
            <a:ext cx="25715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 がつ　 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71011" y="3779775"/>
            <a:ext cx="34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おおいたし　</a:t>
            </a:r>
            <a:r>
              <a:rPr lang="ja-JP" altLang="en-US" sz="700" dirty="0" err="1">
                <a:solidFill>
                  <a:srgbClr val="FF0000"/>
                </a:solidFill>
              </a:rPr>
              <a:t>わさだ</a:t>
            </a:r>
            <a:r>
              <a:rPr lang="ja-JP" altLang="en-US" sz="700" dirty="0">
                <a:solidFill>
                  <a:srgbClr val="FF0000"/>
                </a:solidFill>
              </a:rPr>
              <a:t>しょうがっこうこうどう　　　　　　　　　どしゃ　　　　　　　　　とうかい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31042" y="6105712"/>
            <a:ext cx="31928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おおいたし　おおみちまちふきん　　　ごう う　　　　　　　　　どう ろ　　　　よう す　　　　　　　　</a:t>
            </a:r>
            <a:endParaRPr kumimoji="1" lang="ja-JP" altLang="en-US" sz="700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468196" y="6099610"/>
            <a:ext cx="3476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>
                <a:solidFill>
                  <a:srgbClr val="FF0000"/>
                </a:solidFill>
              </a:rPr>
              <a:t>おおいたし　にしおおいた　　　　　　　　　　　　　　　　　　　　　　　　</a:t>
            </a:r>
            <a:r>
              <a:rPr lang="ja-JP" altLang="en-US" sz="600" dirty="0">
                <a:solidFill>
                  <a:srgbClr val="FF0000"/>
                </a:solidFill>
              </a:rPr>
              <a:t>はらいがわぞうすい</a:t>
            </a:r>
            <a:endParaRPr kumimoji="1" lang="ja-JP" altLang="en-US" sz="600" dirty="0">
              <a:solidFill>
                <a:srgbClr val="FF0000"/>
              </a:solidFill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113514" y="613793"/>
            <a:ext cx="1260000" cy="687104"/>
            <a:chOff x="835424" y="603137"/>
            <a:chExt cx="1260000" cy="687104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99" y="662078"/>
            <a:ext cx="2377285" cy="1678958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33" name="円/楕円 32"/>
          <p:cNvSpPr/>
          <p:nvPr/>
        </p:nvSpPr>
        <p:spPr>
          <a:xfrm>
            <a:off x="7355959" y="1200361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7409959" y="1067508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7248077" y="1236894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7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7306489" y="1000372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9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7111507" y="1580428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7005341" y="1626156"/>
            <a:ext cx="108000" cy="10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ja-JP" sz="700" b="1" dirty="0">
                <a:solidFill>
                  <a:schemeClr val="tx1"/>
                </a:solidFill>
              </a:rPr>
              <a:t>8</a:t>
            </a:r>
            <a:endParaRPr kumimoji="1" lang="ja-JP" altLang="en-US" sz="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5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746"/>
            <a:ext cx="9144000" cy="635025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55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19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大分市津留　大分川右岸（</a:t>
            </a:r>
            <a:r>
              <a:rPr lang="en-US" altLang="ja-JP" sz="1800" b="1" dirty="0">
                <a:latin typeface="+mj-ea"/>
                <a:ea typeface="+mj-ea"/>
              </a:rPr>
              <a:t>0</a:t>
            </a:r>
            <a:r>
              <a:rPr lang="ja-JP" altLang="en-US" sz="1800" b="1" dirty="0" err="1">
                <a:latin typeface="+mj-ea"/>
                <a:ea typeface="+mj-ea"/>
              </a:rPr>
              <a:t>ｋ</a:t>
            </a:r>
            <a:r>
              <a:rPr lang="en-US" altLang="ja-JP" sz="1800" b="1" dirty="0">
                <a:latin typeface="+mj-ea"/>
                <a:ea typeface="+mj-ea"/>
              </a:rPr>
              <a:t>700</a:t>
            </a:r>
            <a:r>
              <a:rPr lang="ja-JP" altLang="en-US" sz="1800" b="1" dirty="0">
                <a:latin typeface="+mj-ea"/>
                <a:ea typeface="+mj-ea"/>
              </a:rPr>
              <a:t>）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4000" b="1" dirty="0">
                <a:solidFill>
                  <a:schemeClr val="tx1"/>
                </a:solidFill>
              </a:rPr>
              <a:t>10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5784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19733" y="109041"/>
            <a:ext cx="2598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　がつ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0" y="6350120"/>
            <a:ext cx="2592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つ　る　　　　おおいたがわ</a:t>
            </a:r>
            <a:r>
              <a:rPr kumimoji="1" lang="ja-JP" altLang="en-US" sz="1000" dirty="0" err="1"/>
              <a:t>う</a:t>
            </a:r>
            <a:r>
              <a:rPr kumimoji="1" lang="ja-JP" altLang="en-US" sz="1000" dirty="0"/>
              <a:t>がん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9" name="円/楕円 28"/>
          <p:cNvSpPr/>
          <p:nvPr/>
        </p:nvSpPr>
        <p:spPr>
          <a:xfrm>
            <a:off x="7780055" y="1079775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78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b="1309"/>
          <a:stretch/>
        </p:blipFill>
        <p:spPr>
          <a:xfrm>
            <a:off x="0" y="489235"/>
            <a:ext cx="9144000" cy="63722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4000" cy="6372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3200" dirty="0">
                <a:solidFill>
                  <a:schemeClr val="bg1"/>
                </a:solidFill>
                <a:latin typeface="+mj-ea"/>
              </a:rPr>
              <a:t>大 分 川</a:t>
            </a:r>
            <a:r>
              <a:rPr lang="ja-JP" altLang="en-US" sz="2800" dirty="0">
                <a:solidFill>
                  <a:schemeClr val="bg1"/>
                </a:solidFill>
                <a:latin typeface="+mj-ea"/>
              </a:rPr>
              <a:t>　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8"/>
          <p:cNvSpPr txBox="1">
            <a:spLocks noChangeArrowheads="1"/>
          </p:cNvSpPr>
          <p:nvPr/>
        </p:nvSpPr>
        <p:spPr bwMode="auto">
          <a:xfrm>
            <a:off x="5958533" y="6630613"/>
            <a:ext cx="3185467" cy="23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出典：国土交通省　九州地方整備局　大分河川国道事務所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014" y="277225"/>
            <a:ext cx="384898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昭和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55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年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10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月（台風第</a:t>
            </a:r>
            <a:r>
              <a:rPr lang="en-US" altLang="ja-JP" sz="1600" b="1" dirty="0">
                <a:solidFill>
                  <a:srgbClr val="FFFFFF"/>
                </a:solidFill>
                <a:latin typeface="+mj-ea"/>
                <a:ea typeface="+mj-ea"/>
              </a:rPr>
              <a:t>19</a:t>
            </a:r>
            <a:r>
              <a:rPr lang="ja-JP" altLang="en-US" sz="1600" b="1" dirty="0">
                <a:solidFill>
                  <a:srgbClr val="FFFFFF"/>
                </a:solidFill>
                <a:latin typeface="+mj-ea"/>
                <a:ea typeface="+mj-ea"/>
              </a:rPr>
              <a:t>号）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9F19F2F5-9013-48D8-A01D-77DD2C90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98000"/>
            <a:ext cx="3952875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295" tIns="8890" rIns="74295" bIns="8890"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ja-JP" altLang="en-US" sz="1800" b="1" dirty="0">
                <a:latin typeface="+mj-ea"/>
                <a:ea typeface="+mj-ea"/>
              </a:rPr>
              <a:t>大分市花園　大分川左岸（</a:t>
            </a:r>
            <a:r>
              <a:rPr lang="en-US" altLang="ja-JP" sz="1800" b="1" dirty="0">
                <a:latin typeface="+mj-ea"/>
                <a:ea typeface="+mj-ea"/>
              </a:rPr>
              <a:t>5</a:t>
            </a:r>
            <a:r>
              <a:rPr lang="ja-JP" altLang="en-US" sz="1800" b="1" dirty="0" err="1">
                <a:latin typeface="+mj-ea"/>
                <a:ea typeface="+mj-ea"/>
              </a:rPr>
              <a:t>ｋ</a:t>
            </a:r>
            <a:r>
              <a:rPr lang="en-US" altLang="ja-JP" sz="1800" b="1" dirty="0">
                <a:latin typeface="+mj-ea"/>
                <a:ea typeface="+mj-ea"/>
              </a:rPr>
              <a:t>400</a:t>
            </a:r>
            <a:r>
              <a:rPr lang="ja-JP" altLang="en-US" sz="1800" b="1" dirty="0">
                <a:latin typeface="+mj-ea"/>
                <a:ea typeface="+mj-ea"/>
              </a:rPr>
              <a:t>）</a:t>
            </a:r>
            <a:endParaRPr lang="ja-JP" altLang="ja-JP" sz="1800" b="1" dirty="0">
              <a:latin typeface="+mj-ea"/>
              <a:ea typeface="+mj-ea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0" y="662078"/>
            <a:ext cx="648000" cy="64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kumimoji="1" lang="en-US" altLang="ja-JP" sz="4000" b="1" dirty="0">
                <a:solidFill>
                  <a:schemeClr val="tx1"/>
                </a:solidFill>
              </a:rPr>
              <a:t>11</a:t>
            </a:r>
            <a:endParaRPr kumimoji="1" lang="ja-JP" altLang="en-US" sz="4000" b="1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54495" y="-14069"/>
            <a:ext cx="1435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おお　　　いた　　　がわ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19733" y="109041"/>
            <a:ext cx="2683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solidFill>
                  <a:schemeClr val="bg1"/>
                </a:solidFill>
              </a:rPr>
              <a:t>しょうわ　　ねん　　がつ　</a:t>
            </a:r>
            <a:r>
              <a:rPr kumimoji="1" lang="ja-JP" altLang="en-US" sz="1000" dirty="0" err="1">
                <a:solidFill>
                  <a:schemeClr val="bg1"/>
                </a:solidFill>
              </a:rPr>
              <a:t>たいふう</a:t>
            </a:r>
            <a:r>
              <a:rPr kumimoji="1" lang="ja-JP" altLang="en-US" sz="1000" dirty="0">
                <a:solidFill>
                  <a:schemeClr val="bg1"/>
                </a:solidFill>
              </a:rPr>
              <a:t>だい　　ごう　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6350120"/>
            <a:ext cx="26068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/>
              <a:t>おおいたし　はなぞの　　おおいたがわ</a:t>
            </a:r>
            <a:r>
              <a:rPr kumimoji="1" lang="ja-JP" altLang="en-US" sz="1000" dirty="0" err="1"/>
              <a:t>さ</a:t>
            </a:r>
            <a:r>
              <a:rPr kumimoji="1" lang="ja-JP" altLang="en-US" sz="1000" dirty="0"/>
              <a:t>がん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77184" y="613793"/>
            <a:ext cx="1260000" cy="687104"/>
            <a:chOff x="835424" y="603137"/>
            <a:chExt cx="1260000" cy="687104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835424" y="642241"/>
              <a:ext cx="1260000" cy="6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bIns="0" rtlCol="0" anchor="b" anchorCtr="0">
              <a:noAutofit/>
            </a:bodyPr>
            <a:lstStyle/>
            <a:p>
              <a:pPr algn="ctr"/>
              <a:r>
                <a:rPr lang="ja-JP" altLang="en-US" sz="35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水害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21007" y="603137"/>
              <a:ext cx="9348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dirty="0">
                  <a:solidFill>
                    <a:schemeClr val="bg1"/>
                  </a:solidFill>
                </a:rPr>
                <a:t>す　い　が　い</a:t>
              </a: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246" y="662078"/>
            <a:ext cx="2038938" cy="1440000"/>
          </a:xfrm>
          <a:prstGeom prst="rect">
            <a:avLst/>
          </a:prstGeom>
          <a:solidFill>
            <a:srgbClr val="83ED03"/>
          </a:solidFill>
          <a:ln w="19050">
            <a:solidFill>
              <a:schemeClr val="accent4"/>
            </a:solidFill>
          </a:ln>
        </p:spPr>
      </p:pic>
      <p:sp>
        <p:nvSpPr>
          <p:cNvPr id="22" name="円/楕円 21"/>
          <p:cNvSpPr/>
          <p:nvPr/>
        </p:nvSpPr>
        <p:spPr>
          <a:xfrm>
            <a:off x="7637442" y="1244222"/>
            <a:ext cx="108000" cy="108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02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5129</TotalTime>
  <Words>2397</Words>
  <Application>Microsoft Office PowerPoint</Application>
  <PresentationFormat>画面に合わせる (4:3)</PresentationFormat>
  <Paragraphs>792</Paragraphs>
  <Slides>46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53" baseType="lpstr">
      <vt:lpstr>HG丸ｺﾞｼｯｸM-PRO</vt:lpstr>
      <vt:lpstr>ＭＳ Ｐゴシック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revision>316</cp:revision>
  <cp:lastPrinted>2020-01-08T16:52:26Z</cp:lastPrinted>
  <dcterms:created xsi:type="dcterms:W3CDTF">2018-02-15T00:02:37Z</dcterms:created>
  <dcterms:modified xsi:type="dcterms:W3CDTF">2020-01-08T17:08:48Z</dcterms:modified>
</cp:coreProperties>
</file>